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 Thin"/>
      <p:regular r:id="rId65"/>
      <p:bold r:id="rId66"/>
      <p:italic r:id="rId67"/>
      <p:boldItalic r:id="rId68"/>
    </p:embeddedFont>
    <p:embeddedFont>
      <p:font typeface="Roboto Mono Medium"/>
      <p:regular r:id="rId69"/>
      <p:bold r:id="rId70"/>
      <p:italic r:id="rId71"/>
      <p:boldItalic r:id="rId72"/>
    </p:embeddedFont>
    <p:embeddedFont>
      <p:font typeface="Roboto Medium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Inconsolata"/>
      <p:regular r:id="rId81"/>
      <p:bold r:id="rId82"/>
    </p:embeddedFont>
    <p:embeddedFont>
      <p:font typeface="Roboto Light"/>
      <p:regular r:id="rId83"/>
      <p:bold r:id="rId84"/>
      <p:italic r:id="rId85"/>
      <p:boldItalic r:id="rId86"/>
    </p:embeddedFont>
    <p:embeddedFont>
      <p:font typeface="Roboto Mon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2305DF-CD2D-41D3-8749-DC9E086D80E8}">
  <a:tblStyle styleId="{902305DF-CD2D-41D3-8749-DC9E086D80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Light-bold.fntdata"/><Relationship Id="rId83" Type="http://schemas.openxmlformats.org/officeDocument/2006/relationships/font" Target="fonts/RobotoLight-regular.fntdata"/><Relationship Id="rId42" Type="http://schemas.openxmlformats.org/officeDocument/2006/relationships/slide" Target="slides/slide37.xml"/><Relationship Id="rId86" Type="http://schemas.openxmlformats.org/officeDocument/2006/relationships/font" Target="fonts/RobotoLight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Light-italic.fntdata"/><Relationship Id="rId44" Type="http://schemas.openxmlformats.org/officeDocument/2006/relationships/slide" Target="slides/slide39.xml"/><Relationship Id="rId88" Type="http://schemas.openxmlformats.org/officeDocument/2006/relationships/font" Target="fonts/RobotoMono-bold.fntdata"/><Relationship Id="rId43" Type="http://schemas.openxmlformats.org/officeDocument/2006/relationships/slide" Target="slides/slide38.xml"/><Relationship Id="rId87" Type="http://schemas.openxmlformats.org/officeDocument/2006/relationships/font" Target="fonts/RobotoMon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ono-italic.fntdata"/><Relationship Id="rId80" Type="http://schemas.openxmlformats.org/officeDocument/2006/relationships/font" Target="fonts/Roboto-boldItalic.fntdata"/><Relationship Id="rId82" Type="http://schemas.openxmlformats.org/officeDocument/2006/relationships/font" Target="fonts/Inconsolata-bold.fntdata"/><Relationship Id="rId81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edium-regular.fntdata"/><Relationship Id="rId72" Type="http://schemas.openxmlformats.org/officeDocument/2006/relationships/font" Target="fonts/RobotoMonoMedium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Medium-italic.fntdata"/><Relationship Id="rId30" Type="http://schemas.openxmlformats.org/officeDocument/2006/relationships/slide" Target="slides/slide25.xml"/><Relationship Id="rId74" Type="http://schemas.openxmlformats.org/officeDocument/2006/relationships/font" Target="fonts/RobotoMedium-bold.fntdata"/><Relationship Id="rId33" Type="http://schemas.openxmlformats.org/officeDocument/2006/relationships/slide" Target="slides/slide28.xml"/><Relationship Id="rId77" Type="http://schemas.openxmlformats.org/officeDocument/2006/relationships/font" Target="fonts/Roboto-regular.fntdata"/><Relationship Id="rId32" Type="http://schemas.openxmlformats.org/officeDocument/2006/relationships/slide" Target="slides/slide27.xml"/><Relationship Id="rId76" Type="http://schemas.openxmlformats.org/officeDocument/2006/relationships/font" Target="fonts/RobotoMedium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-italic.fntdata"/><Relationship Id="rId34" Type="http://schemas.openxmlformats.org/officeDocument/2006/relationships/slide" Target="slides/slide29.xml"/><Relationship Id="rId78" Type="http://schemas.openxmlformats.org/officeDocument/2006/relationships/font" Target="fonts/Roboto-bold.fntdata"/><Relationship Id="rId71" Type="http://schemas.openxmlformats.org/officeDocument/2006/relationships/font" Target="fonts/RobotoMonoMedium-italic.fntdata"/><Relationship Id="rId70" Type="http://schemas.openxmlformats.org/officeDocument/2006/relationships/font" Target="fonts/RobotoMonoMedium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Thin-bold.fntdata"/><Relationship Id="rId21" Type="http://schemas.openxmlformats.org/officeDocument/2006/relationships/slide" Target="slides/slide16.xml"/><Relationship Id="rId65" Type="http://schemas.openxmlformats.org/officeDocument/2006/relationships/font" Target="fonts/RobotoThin-regular.fntdata"/><Relationship Id="rId24" Type="http://schemas.openxmlformats.org/officeDocument/2006/relationships/slide" Target="slides/slide19.xml"/><Relationship Id="rId68" Type="http://schemas.openxmlformats.org/officeDocument/2006/relationships/font" Target="fonts/RobotoThin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Thin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e7b2778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e7b2778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e7b27782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e7b27782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e7b27782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e7b27782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e7b27782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e7b27782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ec1bc96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ec1bc96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e7b27782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e7b27782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580d3bca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580d3bca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80d3bca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80d3bca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e7b277822_1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e7b277822_1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e7b277822_1_2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e7b277822_1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e7b277822_1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e7b277822_1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5e7b277822_1_4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5e7b277822_1_4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5e7b277822_1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5e7b277822_1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ec1bc965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ec1bc965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e7b277822_1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e7b277822_1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e7b277822_1_2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e7b277822_1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e7b277822_1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e7b277822_1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5e7b277822_1_2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5e7b277822_1_2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ec1bc965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ec1bc965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shutterstock_422379706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ec1bc965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ec1bc965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shutterstock_412967095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e7b27782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e7b2778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e7b277822_1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e7b277822_1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e7b277822_1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5e7b277822_1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ec1bc965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ec1bc965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5ec1bc965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5ec1bc965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ec1bc965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ec1bc965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ec1bc965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ec1bc965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ec1bc965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ec1bc965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e7b277822_1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e7b277822_1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e7b277822_1_2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e7b277822_1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5e7b277822_1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5e7b277822_1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e7b2778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5e7b2778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e7b277822_1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e7b277822_1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5e7b277822_1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5e7b277822_1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e7b277822_1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e7b277822_1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e7b277822_1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e7b277822_1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e7b277822_1_2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e7b277822_1_2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e7b277822_1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e7b277822_1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e7b277822_1_2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e7b277822_1_2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5e7b277822_1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5e7b277822_1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5e7b277822_1_4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5e7b277822_1_4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e7b277822_1_4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e7b277822_1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ec1bc965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ec1bc965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5e7b277822_1_3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5e7b277822_1_3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5e7b277822_1_4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5e7b277822_1_4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e7b277822_1_4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e7b277822_1_4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5e7b277822_1_4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5e7b277822_1_4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e7b277822_1_3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e7b277822_1_3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e7b277822_1_3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e7b277822_1_3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e7b277822_1_4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e7b277822_1_4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5e7b277822_1_4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5e7b277822_1_4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5e7b277822_1_4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5e7b277822_1_4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ea2be4c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ea2be4c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ec1bc965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ec1bc965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shutterstock_782515144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c1bc965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c1bc965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ec1bc965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ec1bc965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shutterstock_599075294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e7b2778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e7b2778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7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4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Relationship Id="rId4" Type="http://schemas.openxmlformats.org/officeDocument/2006/relationships/image" Target="../media/image55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73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Relationship Id="rId4" Type="http://schemas.openxmlformats.org/officeDocument/2006/relationships/image" Target="../media/image71.png"/><Relationship Id="rId5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85.png"/><Relationship Id="rId7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9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65.png"/><Relationship Id="rId7" Type="http://schemas.openxmlformats.org/officeDocument/2006/relationships/image" Target="../media/image5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1.png"/><Relationship Id="rId4" Type="http://schemas.openxmlformats.org/officeDocument/2006/relationships/image" Target="../media/image91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87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88.png"/><Relationship Id="rId7" Type="http://schemas.openxmlformats.org/officeDocument/2006/relationships/image" Target="../media/image58.png"/><Relationship Id="rId8" Type="http://schemas.openxmlformats.org/officeDocument/2006/relationships/image" Target="../media/image1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86.png"/><Relationship Id="rId6" Type="http://schemas.openxmlformats.org/officeDocument/2006/relationships/image" Target="../media/image63.png"/><Relationship Id="rId7" Type="http://schemas.openxmlformats.org/officeDocument/2006/relationships/image" Target="../media/image90.png"/><Relationship Id="rId8" Type="http://schemas.openxmlformats.org/officeDocument/2006/relationships/image" Target="../media/image6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9.png"/><Relationship Id="rId4" Type="http://schemas.openxmlformats.org/officeDocument/2006/relationships/image" Target="../media/image97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5" Type="http://schemas.openxmlformats.org/officeDocument/2006/relationships/image" Target="../media/image93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9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100.png"/><Relationship Id="rId4" Type="http://schemas.openxmlformats.org/officeDocument/2006/relationships/image" Target="../media/image80.png"/><Relationship Id="rId9" Type="http://schemas.openxmlformats.org/officeDocument/2006/relationships/image" Target="../media/image105.png"/><Relationship Id="rId5" Type="http://schemas.openxmlformats.org/officeDocument/2006/relationships/image" Target="../media/image81.png"/><Relationship Id="rId6" Type="http://schemas.openxmlformats.org/officeDocument/2006/relationships/image" Target="../media/image102.png"/><Relationship Id="rId7" Type="http://schemas.openxmlformats.org/officeDocument/2006/relationships/image" Target="../media/image82.png"/><Relationship Id="rId8" Type="http://schemas.openxmlformats.org/officeDocument/2006/relationships/image" Target="../media/image8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0" name="Google Shape;110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Google Shape;130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" name="Google Shape;151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Google Shape;158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3" name="Google Shape;163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6" name="Google Shape;16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9" name="Google Shape;169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2" name="Google Shape;17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9" name="Google Shape;189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90" name="Google Shape;190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3" name="Google Shape;193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6" name="Google Shape;196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9" name="Google Shape;19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9" name="Google Shape;20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" name="Google Shape;217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" name="Google Shape;22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" name="Google Shape;227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" name="Google Shape;23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5" name="Google Shape;235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9" name="Google Shape;239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3" name="Google Shape;243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" name="Google Shape;25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9" name="Google Shape;25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4" name="Google Shape;26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8" name="Google Shape;26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2" name="Google Shape;27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6" name="Google Shape;27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0" name="Google Shape;28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" name="Google Shape;29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1" name="Google Shape;29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5" name="Google Shape;295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6" name="Google Shape;29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1" name="Google Shape;30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6" name="Google Shape;30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" name="Google Shape;309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1" name="Google Shape;31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6" name="Google Shape;31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1" name="Google Shape;32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" name="Google Shape;324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6" name="Google Shape;32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" name="Google Shape;33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" name="Google Shape;336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8" name="Google Shape;33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" name="Google Shape;341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" name="Google Shape;34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" name="Google Shape;346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8" name="Google Shape;34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3" name="Google Shape;35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8" name="Google Shape;36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3" name="Google Shape;37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9" name="Google Shape;37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" name="Google Shape;38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" name="Google Shape;383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5" name="Google Shape;38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" name="Google Shape;388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0" name="Google Shape;39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" name="Google Shape;393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5" name="Google Shape;39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0" name="Google Shape;40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5" name="Google Shape;40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" name="Google Shape;408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0" name="Google Shape;41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5" name="Google Shape;4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0" name="Google Shape;42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6" name="Google Shape;4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0" name="Google Shape;430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1" name="Google Shape;43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5" name="Google Shape;435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6" name="Google Shape;436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0" name="Google Shape;440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1" name="Google Shape;44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4" name="Google Shape;454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5" name="Google Shape;455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1" name="Google Shape;461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" name="Google Shape;491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6" name="Google Shape;49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" name="Google Shape;501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7" name="Google Shape;507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5" name="Google Shape;51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4" name="Google Shape;5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5" name="Google Shape;55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" name="Google Shape;57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2" name="Google Shape;57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" name="Google Shape;57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" name="Google Shape;577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6" name="Google Shape;61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8" name="Google Shape;61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7" name="Google Shape;62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8" name="Google Shape;63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9" name="Google Shape;64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0" name="Google Shape;66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4" name="Google Shape;674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5" name="Google Shape;675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5" name="Google Shape;68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7" name="Google Shape;68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9" name="Google Shape;699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0" name="Google Shape;710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2" name="Google Shape;712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5" name="Google Shape;73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0" name="Google Shape;76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7" name="Google Shape;77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8" name="Google Shape;78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0" name="Google Shape;79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6" name="Google Shape;81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8" name="Google Shape;81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4" name="Google Shape;84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6" name="Google Shape;84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1" name="Google Shape;87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3" name="Google Shape;87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4" name="Google Shape;90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3" name="Google Shape;93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1" name="Google Shape;951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4" name="Google Shape;96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6" name="Google Shape;96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4" name="Google Shape;994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5" name="Google Shape;99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3" name="Google Shape;1003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9" name="Google Shape;10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owsecureismypassword.net/" TargetMode="External"/><Relationship Id="rId4" Type="http://schemas.openxmlformats.org/officeDocument/2006/relationships/image" Target="../media/image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0.png"/><Relationship Id="rId4" Type="http://schemas.openxmlformats.org/officeDocument/2006/relationships/image" Target="../media/image9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3.png"/><Relationship Id="rId4" Type="http://schemas.openxmlformats.org/officeDocument/2006/relationships/image" Target="../media/image107.png"/><Relationship Id="rId5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0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09.png"/><Relationship Id="rId8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13.png"/><Relationship Id="rId5" Type="http://schemas.openxmlformats.org/officeDocument/2006/relationships/image" Target="../media/image117.png"/><Relationship Id="rId6" Type="http://schemas.openxmlformats.org/officeDocument/2006/relationships/image" Target="../media/image1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3.png"/><Relationship Id="rId4" Type="http://schemas.openxmlformats.org/officeDocument/2006/relationships/image" Target="../media/image1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544075"/>
            <a:ext cx="8595300" cy="1532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Access Controls</a:t>
            </a:r>
            <a:endParaRPr sz="3000"/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Linux 1 Day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secure is my password?</a:t>
            </a:r>
            <a:endParaRPr/>
          </a:p>
        </p:txBody>
      </p:sp>
      <p:sp>
        <p:nvSpPr>
          <p:cNvPr id="1119" name="Google Shape;111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 to</a:t>
            </a:r>
            <a:r>
              <a:rPr lang="en" sz="2400"/>
              <a:t> </a:t>
            </a:r>
            <a:r>
              <a:rPr lang="en" sz="2400" u="sng">
                <a:solidFill>
                  <a:srgbClr val="0000FF"/>
                </a:solidFill>
                <a:hlinkClick r:id="rId3"/>
              </a:rPr>
              <a:t>howsecureismypassword.net</a:t>
            </a:r>
            <a:r>
              <a:rPr lang="en" sz="2400">
                <a:solidFill>
                  <a:srgbClr val="0000FF"/>
                </a:solidFill>
              </a:rPr>
              <a:t>.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37" y="1365963"/>
            <a:ext cx="8105526" cy="3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Secure Password Takeaways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a system requires p</a:t>
            </a:r>
            <a:r>
              <a:rPr lang="en" sz="1600"/>
              <a:t>asswords of only sixteen characters, the password will be relatively strong, even if it contains words. </a:t>
            </a:r>
            <a:endParaRPr sz="1600"/>
          </a:p>
        </p:txBody>
      </p:sp>
      <p:sp>
        <p:nvSpPr>
          <p:cNvPr id="1130" name="Google Shape;1130;p6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 a few extra characters and it will become exponentially more secure.</a:t>
            </a:r>
            <a:r>
              <a:rPr lang="en"/>
              <a:t> </a:t>
            </a:r>
            <a:endParaRPr/>
          </a:p>
        </p:txBody>
      </p:sp>
      <p:sp>
        <p:nvSpPr>
          <p:cNvPr id="1131" name="Google Shape;1131;p6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contrast, if using all random characters, a password still must be at least 10 characters to be very effective. </a:t>
            </a:r>
            <a:endParaRPr sz="1600"/>
          </a:p>
        </p:txBody>
      </p:sp>
      <p:sp>
        <p:nvSpPr>
          <p:cNvPr id="1132" name="Google Shape;113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Passwords as Administrators</a:t>
            </a:r>
            <a:endParaRPr/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administrators, we can do the following to control and secure passwords:</a:t>
            </a:r>
            <a:endParaRPr/>
          </a:p>
        </p:txBody>
      </p:sp>
      <p:sp>
        <p:nvSpPr>
          <p:cNvPr id="1139" name="Google Shape;113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may not be able to see a user’s password, but we can see when they last reset it.</a:t>
            </a:r>
            <a:endParaRPr sz="1500"/>
          </a:p>
        </p:txBody>
      </p:sp>
      <p:sp>
        <p:nvSpPr>
          <p:cNvPr id="1141" name="Google Shape;1141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</a:t>
            </a:r>
            <a:r>
              <a:rPr lang="en" sz="1500"/>
              <a:t>aking the password expire after a set time, so users </a:t>
            </a:r>
            <a:r>
              <a:rPr lang="en" sz="1500"/>
              <a:t>will </a:t>
            </a:r>
            <a:r>
              <a:rPr lang="en" sz="1500"/>
              <a:t>have to reset it. </a:t>
            </a:r>
            <a:endParaRPr sz="1500"/>
          </a:p>
        </p:txBody>
      </p:sp>
      <p:sp>
        <p:nvSpPr>
          <p:cNvPr id="1142" name="Google Shape;1142;p6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 also set length, number, and character requirements. </a:t>
            </a:r>
            <a:endParaRPr sz="1500"/>
          </a:p>
        </p:txBody>
      </p:sp>
      <p:sp>
        <p:nvSpPr>
          <p:cNvPr id="1143" name="Google Shape;1143;p64"/>
          <p:cNvSpPr txBox="1"/>
          <p:nvPr>
            <p:ph idx="6" type="subTitle"/>
          </p:nvPr>
        </p:nvSpPr>
        <p:spPr>
          <a:xfrm>
            <a:off x="-12300" y="3918975"/>
            <a:ext cx="9168600" cy="720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only tools we need are </a:t>
            </a:r>
            <a:r>
              <a:rPr b="1" lang="en" sz="1500">
                <a:latin typeface="Inconsolata"/>
                <a:ea typeface="Inconsolata"/>
                <a:cs typeface="Inconsolata"/>
                <a:sym typeface="Inconsolata"/>
              </a:rPr>
              <a:t>chage</a:t>
            </a:r>
            <a:r>
              <a:rPr b="1" lang="en" sz="1500"/>
              <a:t> </a:t>
            </a:r>
            <a:r>
              <a:rPr lang="en" sz="1500"/>
              <a:t>(to change when a password expires) and </a:t>
            </a:r>
            <a:r>
              <a:rPr b="1" lang="en" sz="1500">
                <a:latin typeface="Inconsolata"/>
                <a:ea typeface="Inconsolata"/>
                <a:cs typeface="Inconsolata"/>
                <a:sym typeface="Inconsolata"/>
              </a:rPr>
              <a:t>nano</a:t>
            </a:r>
            <a:r>
              <a:rPr lang="en" sz="1500"/>
              <a:t> (to edit the settings inside the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500">
                <a:latin typeface="Inconsolata"/>
                <a:ea typeface="Inconsolata"/>
                <a:cs typeface="Inconsolata"/>
                <a:sym typeface="Inconsolata"/>
              </a:rPr>
              <a:t>etc/security/pwquality.conf</a:t>
            </a:r>
            <a:r>
              <a:rPr lang="en" sz="1500"/>
              <a:t> file). </a:t>
            </a:r>
            <a:endParaRPr sz="1500"/>
          </a:p>
        </p:txBody>
      </p:sp>
      <p:pic>
        <p:nvPicPr>
          <p:cNvPr id="1144" name="Google Shape;11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3764524"/>
            <a:ext cx="875349" cy="87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hage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0" y="675975"/>
            <a:ext cx="9144000" cy="1078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c</a:t>
            </a: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hage</a:t>
            </a:r>
            <a:r>
              <a:rPr lang="en"/>
              <a:t> allows us to change the number of days between password changes for each user.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system will then use this information to determine when a user must change their password.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common options to use with </a:t>
            </a:r>
            <a:r>
              <a:rPr lang="en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chage</a:t>
            </a:r>
            <a:r>
              <a:rPr lang="en"/>
              <a:t>: </a:t>
            </a:r>
            <a:endParaRPr/>
          </a:p>
        </p:txBody>
      </p:sp>
      <p:sp>
        <p:nvSpPr>
          <p:cNvPr id="1152" name="Google Shape;115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3" name="Google Shape;1153;p65"/>
          <p:cNvGraphicFramePr/>
          <p:nvPr/>
        </p:nvGraphicFramePr>
        <p:xfrm>
          <a:off x="494525" y="26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1471050"/>
                <a:gridCol w="6756325"/>
              </a:tblGrid>
              <a:tr h="508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chage -l 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account aging info.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chage -M 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the number of days between password expirations.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chage -W 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the number of warnings the user gets before the change must be made.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chage -d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an immediate password change.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154" name="Google Shape;115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Scenario</a:t>
            </a:r>
            <a:endParaRPr/>
          </a:p>
        </p:txBody>
      </p:sp>
      <p:sp>
        <p:nvSpPr>
          <p:cNvPr id="1160" name="Google Shape;116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following demo, we will: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maximum number of days between password changes to 90.</a:t>
            </a:r>
            <a:endParaRPr/>
          </a:p>
        </p:txBody>
      </p:sp>
      <p:sp>
        <p:nvSpPr>
          <p:cNvPr id="1163" name="Google Shape;1163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number of days of warning before a password expires to 10.</a:t>
            </a:r>
            <a:endParaRPr/>
          </a:p>
        </p:txBody>
      </p:sp>
      <p:sp>
        <p:nvSpPr>
          <p:cNvPr id="1164" name="Google Shape;1164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Billy's current password to expire immediately.</a:t>
            </a:r>
            <a:endParaRPr/>
          </a:p>
        </p:txBody>
      </p:sp>
      <p:sp>
        <p:nvSpPr>
          <p:cNvPr id="1165" name="Google Shape;1165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the new password differs from an old password by at least one character.</a:t>
            </a:r>
            <a:endParaRPr/>
          </a:p>
        </p:txBody>
      </p:sp>
      <p:sp>
        <p:nvSpPr>
          <p:cNvPr id="1166" name="Google Shape;1166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the new password does not contain common dictionary words.</a:t>
            </a:r>
            <a:endParaRPr/>
          </a:p>
        </p:txBody>
      </p:sp>
      <p:sp>
        <p:nvSpPr>
          <p:cNvPr id="1167" name="Google Shape;1167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 minimum character length of new passwords to 12.</a:t>
            </a:r>
            <a:endParaRPr/>
          </a:p>
        </p:txBody>
      </p:sp>
      <p:sp>
        <p:nvSpPr>
          <p:cNvPr id="1168" name="Google Shape;1168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 minimum character types in a password to two.</a:t>
            </a:r>
            <a:endParaRPr/>
          </a:p>
        </p:txBody>
      </p:sp>
      <p:sp>
        <p:nvSpPr>
          <p:cNvPr id="1169" name="Google Shape;1169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Password Expiration Demo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6" name="Google Shape;1176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82" name="Google Shape;1182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Let’s Talk to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activity, you will continue your role as a junior administrator auditing a system. Now, the focus is on passwords.</a:t>
            </a:r>
            <a:endParaRPr sz="1400"/>
          </a:p>
          <a:p>
            <a:pPr indent="-180340" lvl="0" marL="32004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You will use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john</a:t>
            </a:r>
            <a:r>
              <a:rPr lang="en" sz="1400"/>
              <a:t>, which we installed in the previous class, to crack the password hashes for all of the users on our system.</a:t>
            </a:r>
            <a:endParaRPr sz="1400"/>
          </a:p>
          <a:p>
            <a:pPr indent="-180340" lvl="0" marL="32004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Then, you will use the appropriate </a:t>
            </a:r>
            <a:r>
              <a:rPr lang="en" sz="14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chage</a:t>
            </a:r>
            <a:r>
              <a:rPr lang="en" sz="1400"/>
              <a:t> commands to set some password expirations and edit the </a:t>
            </a: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pwquality.conf</a:t>
            </a:r>
            <a:r>
              <a:rPr lang="en" sz="1400"/>
              <a:t> file to force stronger passwords.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Privileges,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96" name="Google Shape;119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1"/>
          <p:cNvSpPr txBox="1"/>
          <p:nvPr/>
        </p:nvSpPr>
        <p:spPr>
          <a:xfrm>
            <a:off x="274350" y="2913000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We’ve used </a:t>
            </a: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 for several commands</a:t>
            </a: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 in this unit.</a:t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Why do you think some commands require </a:t>
            </a:r>
            <a:b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 and others don’t?  </a:t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4" name="Google Shape;12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</a:t>
            </a:r>
            <a:r>
              <a:rPr lang="en">
                <a:solidFill>
                  <a:schemeClr val="dk1"/>
                </a:solidFill>
              </a:rPr>
              <a:t>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today’s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Audit passwords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john</a:t>
            </a:r>
            <a:r>
              <a:rPr lang="en" sz="1800">
                <a:solidFill>
                  <a:schemeClr val="dk1"/>
                </a:solidFill>
              </a:rPr>
              <a:t>.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Elevate privileges with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Create and manage users and groups.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Inspect and set file permissions for sensitive files on the system.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5" name="Google Shape;1035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Privileges</a:t>
            </a:r>
            <a:r>
              <a:rPr lang="en"/>
              <a:t> and Users</a:t>
            </a:r>
            <a:endParaRPr/>
          </a:p>
        </p:txBody>
      </p:sp>
      <p:sp>
        <p:nvSpPr>
          <p:cNvPr id="1211" name="Google Shape;121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file and program on a Linux system has permissions.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permissions tell the system which users can access a file or run a program. </a:t>
            </a:r>
            <a:endParaRPr/>
          </a:p>
        </p:txBody>
      </p:sp>
      <p:sp>
        <p:nvSpPr>
          <p:cNvPr id="1213" name="Google Shape;1213;p7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be placed in groups, which can have their own permissions.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and program permissions apply to all users </a:t>
            </a:r>
            <a:r>
              <a:rPr i="1" lang="en"/>
              <a:t>except </a:t>
            </a:r>
            <a:r>
              <a:rPr lang="en"/>
              <a:t>the root.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root user (or super user) has complete access to the system and can perform any task. </a:t>
            </a:r>
            <a:endParaRPr/>
          </a:p>
        </p:txBody>
      </p:sp>
      <p:sp>
        <p:nvSpPr>
          <p:cNvPr id="1215" name="Google Shape;1215;p72"/>
          <p:cNvSpPr/>
          <p:nvPr/>
        </p:nvSpPr>
        <p:spPr>
          <a:xfrm>
            <a:off x="457200" y="1349625"/>
            <a:ext cx="904200" cy="471600"/>
          </a:xfrm>
          <a:prstGeom prst="flowChartAlternateProcess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Users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72"/>
          <p:cNvSpPr/>
          <p:nvPr/>
        </p:nvSpPr>
        <p:spPr>
          <a:xfrm>
            <a:off x="3231775" y="1349625"/>
            <a:ext cx="904200" cy="471600"/>
          </a:xfrm>
          <a:prstGeom prst="flowChartAlternateProcess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Groups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72"/>
          <p:cNvSpPr/>
          <p:nvPr/>
        </p:nvSpPr>
        <p:spPr>
          <a:xfrm>
            <a:off x="6137475" y="1349625"/>
            <a:ext cx="904200" cy="471600"/>
          </a:xfrm>
          <a:prstGeom prst="flowChartAlternateProcess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Root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 we need to use sudo for some commands and not others? </a:t>
            </a:r>
            <a:endParaRPr/>
          </a:p>
        </p:txBody>
      </p:sp>
      <p:sp>
        <p:nvSpPr>
          <p:cNvPr id="1219" name="Google Shape;121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</a:t>
            </a:r>
            <a:r>
              <a:rPr lang="en">
                <a:solidFill>
                  <a:schemeClr val="dk1"/>
                </a:solidFill>
              </a:rPr>
              <a:t> Access</a:t>
            </a:r>
            <a:endParaRPr/>
          </a:p>
        </p:txBody>
      </p:sp>
      <p:sp>
        <p:nvSpPr>
          <p:cNvPr id="1225" name="Google Shape;1225;p73"/>
          <p:cNvSpPr txBox="1"/>
          <p:nvPr>
            <p:ph idx="1" type="subTitle"/>
          </p:nvPr>
        </p:nvSpPr>
        <p:spPr>
          <a:xfrm>
            <a:off x="0" y="675975"/>
            <a:ext cx="91686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attackers try to gain access to a system, they often try to gain </a:t>
            </a:r>
            <a:r>
              <a:rPr b="1" lang="en">
                <a:solidFill>
                  <a:schemeClr val="dk1"/>
                </a:solidFill>
              </a:rPr>
              <a:t>root access.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3"/>
          <p:cNvSpPr txBox="1"/>
          <p:nvPr>
            <p:ph idx="3" type="subTitle"/>
          </p:nvPr>
        </p:nvSpPr>
        <p:spPr>
          <a:xfrm>
            <a:off x="12225" y="1398000"/>
            <a:ext cx="93339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</a:t>
            </a:r>
            <a:r>
              <a:rPr lang="en" sz="1500"/>
              <a:t>ecure Linux systems do not allow anyone to log in as the root user on the system. </a:t>
            </a:r>
            <a:endParaRPr sz="1500"/>
          </a:p>
        </p:txBody>
      </p:sp>
      <p:sp>
        <p:nvSpPr>
          <p:cNvPr id="1228" name="Google Shape;1228;p7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>
                <a:highlight>
                  <a:srgbClr val="EFEFEF"/>
                </a:highlight>
              </a:rPr>
              <a:t> </a:t>
            </a: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(superuser</a:t>
            </a:r>
            <a:r>
              <a:rPr lang="en" sz="1500">
                <a:highlight>
                  <a:srgbClr val="EFEFEF"/>
                </a:highlight>
              </a:rPr>
              <a:t> </a:t>
            </a: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do)</a:t>
            </a:r>
            <a:r>
              <a:rPr lang="en" sz="1500"/>
              <a:t> can </a:t>
            </a:r>
            <a:r>
              <a:rPr lang="en" sz="1500">
                <a:solidFill>
                  <a:schemeClr val="dk1"/>
                </a:solidFill>
              </a:rPr>
              <a:t>grant a user</a:t>
            </a:r>
            <a:r>
              <a:rPr lang="en" sz="1500"/>
              <a:t> root privileges for one command.</a:t>
            </a:r>
            <a:endParaRPr sz="1500"/>
          </a:p>
        </p:txBody>
      </p:sp>
      <p:sp>
        <p:nvSpPr>
          <p:cNvPr id="1229" name="Google Shape;1229;p7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the one </a:t>
            </a:r>
            <a:r>
              <a:rPr lang="en" sz="1500">
                <a:solidFill>
                  <a:schemeClr val="dk1"/>
                </a:solidFill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command is done, the user is reverted to their normal access. </a:t>
            </a:r>
            <a:endParaRPr sz="1500"/>
          </a:p>
        </p:txBody>
      </p:sp>
      <p:sp>
        <p:nvSpPr>
          <p:cNvPr id="1230" name="Google Shape;1230;p7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can also control </a:t>
            </a:r>
            <a:r>
              <a:rPr lang="en" sz="1500"/>
              <a:t>which</a:t>
            </a:r>
            <a:r>
              <a:rPr lang="en" sz="1500"/>
              <a:t> commands the user can run as root. </a:t>
            </a:r>
            <a:endParaRPr sz="1500"/>
          </a:p>
        </p:txBody>
      </p:sp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udo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8" name="Google Shape;1238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Sudo Demo Summary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4" name="Google Shape;1244;p75"/>
          <p:cNvSpPr txBox="1"/>
          <p:nvPr>
            <p:ph idx="1" type="subTitle"/>
          </p:nvPr>
        </p:nvSpPr>
        <p:spPr>
          <a:xfrm>
            <a:off x="0" y="675975"/>
            <a:ext cx="9144000" cy="1078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previous demonstration, we covered the following commands:</a:t>
            </a:r>
            <a:endParaRPr>
              <a:highlight>
                <a:srgbClr val="EFEFEF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45" name="Google Shape;124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6" name="Google Shape;1246;p75"/>
          <p:cNvGraphicFramePr/>
          <p:nvPr/>
        </p:nvGraphicFramePr>
        <p:xfrm>
          <a:off x="494525" y="129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1471050"/>
                <a:gridCol w="6756325"/>
              </a:tblGrid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whoami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Determines the current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to another user, in this case the root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Invokes the root user for one command only.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 -l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Lists the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privileges for a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visudo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Edits the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sudoers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47" name="Google Shape;1247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53" name="Google Shape;1253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6"/>
          <p:cNvSpPr txBox="1"/>
          <p:nvPr>
            <p:ph idx="2" type="title"/>
          </p:nvPr>
        </p:nvSpPr>
        <p:spPr>
          <a:xfrm>
            <a:off x="273900" y="915975"/>
            <a:ext cx="8595300" cy="28911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/>
              <a:t> </a:t>
            </a:r>
            <a:r>
              <a:rPr lang="en" sz="30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Wrestling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this activity, you will continue your role as a junior administrator auditing the system:</a:t>
            </a:r>
            <a:endParaRPr sz="1500"/>
          </a:p>
          <a:p>
            <a:pPr indent="-186690" lvl="0" marL="32004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senior administrator has asked you to audit the system for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and root access, making sure no users other than the admin user have access to any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use</a:t>
            </a:r>
            <a:r>
              <a:rPr lang="en" sz="1500"/>
              <a:t>.</a:t>
            </a:r>
            <a:endParaRPr sz="1500"/>
          </a:p>
          <a:p>
            <a:pPr indent="-186690" lvl="0" marL="32004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You must log in as each user, check their </a:t>
            </a:r>
            <a:r>
              <a:rPr lang="en" sz="1500"/>
              <a:t>privileges</a:t>
            </a:r>
            <a:r>
              <a:rPr lang="en" sz="1500"/>
              <a:t>, edit the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sudoers</a:t>
            </a:r>
            <a:r>
              <a:rPr lang="en" sz="1500"/>
              <a:t> file, and look for anything else suspicious.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/>
              <a:t> Wrestling Review</a:t>
            </a:r>
            <a:endParaRPr/>
          </a:p>
        </p:txBody>
      </p:sp>
      <p:sp>
        <p:nvSpPr>
          <p:cNvPr id="1267" name="Google Shape;1267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</a:t>
            </a:r>
            <a:r>
              <a:rPr lang="en"/>
              <a:t>complete</a:t>
            </a:r>
            <a:r>
              <a:rPr lang="en"/>
              <a:t> this activity, we needed to: </a:t>
            </a:r>
            <a:endParaRPr/>
          </a:p>
        </p:txBody>
      </p:sp>
      <p:sp>
        <p:nvSpPr>
          <p:cNvPr id="1268" name="Google Shape;126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View the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privileges for each user on the system. </a:t>
            </a:r>
            <a:endParaRPr sz="1500"/>
          </a:p>
        </p:txBody>
      </p:sp>
      <p:sp>
        <p:nvSpPr>
          <p:cNvPr id="1270" name="Google Shape;1270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Find a user that has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access for the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500"/>
              <a:t> command. </a:t>
            </a:r>
            <a:endParaRPr sz="1500"/>
          </a:p>
        </p:txBody>
      </p:sp>
      <p:sp>
        <p:nvSpPr>
          <p:cNvPr id="1271" name="Google Shape;1271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Log in as that user. </a:t>
            </a:r>
            <a:endParaRPr sz="1500"/>
          </a:p>
        </p:txBody>
      </p:sp>
      <p:sp>
        <p:nvSpPr>
          <p:cNvPr id="1272" name="Google Shape;1272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Verify that the user has the ability to drop out of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500"/>
              <a:t> and into a root shell. </a:t>
            </a:r>
            <a:endParaRPr sz="1500"/>
          </a:p>
        </p:txBody>
      </p:sp>
      <p:sp>
        <p:nvSpPr>
          <p:cNvPr id="1273" name="Google Shape;1273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Audit and edit the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sudoers</a:t>
            </a:r>
            <a:r>
              <a:rPr lang="en" sz="1500"/>
              <a:t> file to remove any access that shouldn’t be there. </a:t>
            </a:r>
            <a:endParaRPr sz="1500"/>
          </a:p>
        </p:txBody>
      </p:sp>
      <p:sp>
        <p:nvSpPr>
          <p:cNvPr id="1274" name="Google Shape;127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</a:t>
            </a:r>
            <a:endParaRPr/>
          </a:p>
        </p:txBody>
      </p:sp>
      <p:sp>
        <p:nvSpPr>
          <p:cNvPr id="1280" name="Google Shape;128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0"/>
          <p:cNvSpPr txBox="1"/>
          <p:nvPr>
            <p:ph idx="1" type="subTitle"/>
          </p:nvPr>
        </p:nvSpPr>
        <p:spPr>
          <a:xfrm>
            <a:off x="0" y="675975"/>
            <a:ext cx="4776900" cy="1871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noted, users on a Linux system can be added to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Linux has the ability to create </a:t>
            </a:r>
            <a:br>
              <a:rPr lang="en"/>
            </a:br>
            <a:r>
              <a:rPr lang="en"/>
              <a:t>groups of users for functions </a:t>
            </a:r>
            <a:br>
              <a:rPr lang="en"/>
            </a:br>
            <a:r>
              <a:rPr lang="en"/>
              <a:t>like file and service sharing.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0"/>
          <p:cNvSpPr/>
          <p:nvPr/>
        </p:nvSpPr>
        <p:spPr>
          <a:xfrm>
            <a:off x="437500" y="2689350"/>
            <a:ext cx="4339500" cy="162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company has different departments, like Sales, Accounting, and Marketing, a Linux admin can create a group for each department. </a:t>
            </a: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Only users in each group can access files owned by the group.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1" name="Google Shape;1291;p80"/>
          <p:cNvSpPr txBox="1"/>
          <p:nvPr/>
        </p:nvSpPr>
        <p:spPr>
          <a:xfrm>
            <a:off x="5037075" y="178975"/>
            <a:ext cx="19272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ales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80"/>
          <p:cNvSpPr txBox="1"/>
          <p:nvPr/>
        </p:nvSpPr>
        <p:spPr>
          <a:xfrm>
            <a:off x="7229100" y="1565725"/>
            <a:ext cx="1927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80"/>
          <p:cNvSpPr txBox="1"/>
          <p:nvPr/>
        </p:nvSpPr>
        <p:spPr>
          <a:xfrm>
            <a:off x="5301900" y="2983300"/>
            <a:ext cx="1927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Accounting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80"/>
          <p:cNvCxnSpPr/>
          <p:nvPr/>
        </p:nvCxnSpPr>
        <p:spPr>
          <a:xfrm>
            <a:off x="274375" y="640080"/>
            <a:ext cx="409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1"/>
          <p:cNvSpPr/>
          <p:nvPr/>
        </p:nvSpPr>
        <p:spPr>
          <a:xfrm>
            <a:off x="388525" y="3272025"/>
            <a:ext cx="3684000" cy="1094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1"/>
          <p:cNvSpPr txBox="1"/>
          <p:nvPr>
            <p:ph idx="1" type="subTitle"/>
          </p:nvPr>
        </p:nvSpPr>
        <p:spPr>
          <a:xfrm>
            <a:off x="0" y="675975"/>
            <a:ext cx="4731600" cy="170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system admin must know how to to add and remove users to a system, add and remove groups, and add or remove users from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Soon we’ll discuss commands specifically used for user and group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4" name="Google Shape;13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25" y="0"/>
            <a:ext cx="4839026" cy="484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1"/>
          <p:cNvSpPr txBox="1"/>
          <p:nvPr/>
        </p:nvSpPr>
        <p:spPr>
          <a:xfrm>
            <a:off x="1362325" y="3366225"/>
            <a:ext cx="265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 first, let’s see how Linux identifies users and groups in the system.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06" name="Google Shape;13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5" y="3413325"/>
            <a:ext cx="906300" cy="9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ctivities</a:t>
            </a:r>
            <a:endParaRPr/>
          </a:p>
        </p:txBody>
      </p:sp>
      <p:sp>
        <p:nvSpPr>
          <p:cNvPr id="1045" name="Google Shape;104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activities throughout this week, we are auditing a malfunctioning server.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previous exercises, we collected important files, stopped </a:t>
            </a:r>
            <a:r>
              <a:rPr lang="en"/>
              <a:t>malicious</a:t>
            </a:r>
            <a:r>
              <a:rPr lang="en"/>
              <a:t> processes and installed tools to facilitate the audit. </a:t>
            </a:r>
            <a:endParaRPr/>
          </a:p>
        </p:txBody>
      </p:sp>
      <p:sp>
        <p:nvSpPr>
          <p:cNvPr id="1048" name="Google Shape;1048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look at user access controls, </a:t>
            </a:r>
            <a:r>
              <a:rPr lang="en"/>
              <a:t>beginning</a:t>
            </a:r>
            <a:r>
              <a:rPr lang="en"/>
              <a:t> with passwords. </a:t>
            </a:r>
            <a:endParaRPr/>
          </a:p>
        </p:txBody>
      </p:sp>
      <p:sp>
        <p:nvSpPr>
          <p:cNvPr id="1049" name="Google Shape;1049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previous class, we made a copy of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/etc/shadow</a:t>
            </a:r>
            <a:r>
              <a:rPr lang="en"/>
              <a:t>,</a:t>
            </a:r>
            <a:r>
              <a:rPr lang="en"/>
              <a:t> which contains the passwords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system. </a:t>
            </a:r>
            <a:endParaRPr/>
          </a:p>
        </p:txBody>
      </p:sp>
      <p:sp>
        <p:nvSpPr>
          <p:cNvPr id="1050" name="Google Shape;1050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hese passwords are obfuscated with a </a:t>
            </a:r>
            <a:r>
              <a:rPr b="1" lang="en"/>
              <a:t>hashing function</a:t>
            </a:r>
            <a:r>
              <a:rPr lang="en"/>
              <a:t>, meaning we can’t read them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plain text...yet.</a:t>
            </a:r>
            <a:endParaRPr/>
          </a:p>
        </p:txBody>
      </p:sp>
      <p:sp>
        <p:nvSpPr>
          <p:cNvPr id="1051" name="Google Shape;1051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i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</a:t>
            </a:r>
            <a:r>
              <a:rPr lang="en"/>
              <a:t> command</a:t>
            </a:r>
            <a:endParaRPr/>
          </a:p>
        </p:txBody>
      </p:sp>
      <p:sp>
        <p:nvSpPr>
          <p:cNvPr id="1313" name="Google Shape;1313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identifies users and groups in the system using the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/>
              <a:t> command: </a:t>
            </a:r>
            <a:endParaRPr/>
          </a:p>
        </p:txBody>
      </p:sp>
      <p:sp>
        <p:nvSpPr>
          <p:cNvPr id="1314" name="Google Shape;131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Linux associates a specific number with each user, known as the </a:t>
            </a:r>
            <a:r>
              <a:rPr b="1" lang="en" sz="1500"/>
              <a:t>user ID (UID)</a:t>
            </a:r>
            <a:r>
              <a:rPr lang="en" sz="1500"/>
              <a:t>.</a:t>
            </a:r>
            <a:r>
              <a:rPr b="1" lang="en" sz="1500"/>
              <a:t> </a:t>
            </a:r>
            <a:endParaRPr b="1" sz="1500"/>
          </a:p>
        </p:txBody>
      </p:sp>
      <p:sp>
        <p:nvSpPr>
          <p:cNvPr id="1316" name="Google Shape;1316;p8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Linux needs to identify a user, it uses the UID, not the username. </a:t>
            </a:r>
            <a:endParaRPr sz="1500"/>
          </a:p>
        </p:txBody>
      </p:sp>
      <p:sp>
        <p:nvSpPr>
          <p:cNvPr id="1317" name="Google Shape;1317;p8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System users have a UID that is </a:t>
            </a:r>
            <a:r>
              <a:rPr b="1" lang="en" sz="1500">
                <a:solidFill>
                  <a:schemeClr val="dk1"/>
                </a:solidFill>
              </a:rPr>
              <a:t>less than 1000</a:t>
            </a:r>
            <a:r>
              <a:rPr lang="en" sz="1500">
                <a:solidFill>
                  <a:schemeClr val="dk1"/>
                </a:solidFill>
              </a:rPr>
              <a:t>. </a:t>
            </a:r>
            <a:endParaRPr sz="1500"/>
          </a:p>
        </p:txBody>
      </p:sp>
      <p:sp>
        <p:nvSpPr>
          <p:cNvPr id="1318" name="Google Shape;1318;p8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Standard users have a UID that is </a:t>
            </a:r>
            <a:r>
              <a:rPr b="1" lang="en" sz="1500">
                <a:solidFill>
                  <a:schemeClr val="dk1"/>
                </a:solidFill>
              </a:rPr>
              <a:t>greater than 1000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/>
          </a:p>
        </p:txBody>
      </p:sp>
      <p:sp>
        <p:nvSpPr>
          <p:cNvPr id="1319" name="Google Shape;1319;p8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root user always has the UID</a:t>
            </a:r>
            <a:r>
              <a:rPr b="1"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of</a:t>
            </a:r>
            <a:r>
              <a:rPr b="1" lang="en" sz="1500">
                <a:solidFill>
                  <a:schemeClr val="dk1"/>
                </a:solidFill>
              </a:rPr>
              <a:t> 0.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sp>
        <p:nvSpPr>
          <p:cNvPr id="1320" name="Google Shape;1320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27" name="Google Shape;132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Users and Groups Demo Scenario</a:t>
            </a:r>
            <a:endParaRPr/>
          </a:p>
        </p:txBody>
      </p:sp>
      <p:sp>
        <p:nvSpPr>
          <p:cNvPr id="1334" name="Google Shape;133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upcoming demo, we’ll dive into more actions for user and group management using the following 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Your company recently made changes to the developer team.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5" name="Google Shape;13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950" y="2325700"/>
            <a:ext cx="1349549" cy="130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75" y="2306175"/>
            <a:ext cx="1349550" cy="13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2005800"/>
            <a:ext cx="827450" cy="2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84"/>
          <p:cNvSpPr txBox="1"/>
          <p:nvPr/>
        </p:nvSpPr>
        <p:spPr>
          <a:xfrm>
            <a:off x="863025" y="3686725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Mike, a lead developer, has left the company.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84"/>
          <p:cNvSpPr txBox="1"/>
          <p:nvPr/>
        </p:nvSpPr>
        <p:spPr>
          <a:xfrm>
            <a:off x="5319425" y="3682267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Joseph has joined as a new junior developer.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5"/>
          <p:cNvSpPr/>
          <p:nvPr/>
        </p:nvSpPr>
        <p:spPr>
          <a:xfrm>
            <a:off x="1572600" y="1731225"/>
            <a:ext cx="6006900" cy="24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5"/>
          <p:cNvSpPr/>
          <p:nvPr/>
        </p:nvSpPr>
        <p:spPr>
          <a:xfrm>
            <a:off x="3749263" y="2361650"/>
            <a:ext cx="1562700" cy="15627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1349" name="Google Shape;1349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he company’s Linux system has never been set up properly with 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developers</a:t>
            </a:r>
            <a:r>
              <a:rPr lang="en"/>
              <a:t> group. Instead, </a:t>
            </a:r>
            <a:r>
              <a:rPr b="1" lang="en">
                <a:highlight>
                  <a:srgbClr val="FFFF00"/>
                </a:highlight>
              </a:rPr>
              <a:t>Mike was part of the </a:t>
            </a:r>
            <a:r>
              <a:rPr b="1"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general</a:t>
            </a:r>
            <a:r>
              <a:rPr b="1" lang="en">
                <a:highlight>
                  <a:srgbClr val="FFFF00"/>
                </a:highlight>
              </a:rPr>
              <a:t> group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300" y="2700322"/>
            <a:ext cx="994650" cy="99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975" y="2617837"/>
            <a:ext cx="913542" cy="10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475" y="2711575"/>
            <a:ext cx="994651" cy="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400" y="2689050"/>
            <a:ext cx="736895" cy="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85"/>
          <p:cNvSpPr txBox="1"/>
          <p:nvPr/>
        </p:nvSpPr>
        <p:spPr>
          <a:xfrm>
            <a:off x="1763725" y="1827950"/>
            <a:ext cx="5533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Group</a:t>
            </a:r>
            <a:endParaRPr sz="24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55" name="Google Shape;1355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2550" y="2714710"/>
            <a:ext cx="994651" cy="962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6"/>
          <p:cNvSpPr/>
          <p:nvPr/>
        </p:nvSpPr>
        <p:spPr>
          <a:xfrm>
            <a:off x="3879425" y="2154025"/>
            <a:ext cx="4806900" cy="194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6"/>
          <p:cNvSpPr/>
          <p:nvPr/>
        </p:nvSpPr>
        <p:spPr>
          <a:xfrm>
            <a:off x="5621305" y="2658524"/>
            <a:ext cx="1250700" cy="12507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1365" name="Google Shape;136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sysadmin for this system, you need to remove Mike from the general group</a:t>
            </a:r>
            <a:r>
              <a:rPr lang="en"/>
              <a:t>, </a:t>
            </a:r>
            <a:r>
              <a:rPr lang="en"/>
              <a:t>remove the general group, and delete Mike from the system. </a:t>
            </a:r>
            <a:endParaRPr/>
          </a:p>
        </p:txBody>
      </p:sp>
      <p:pic>
        <p:nvPicPr>
          <p:cNvPr id="1366" name="Google Shape;13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606" y="2929547"/>
            <a:ext cx="795970" cy="79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869" y="2863539"/>
            <a:ext cx="731065" cy="84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208" y="2938553"/>
            <a:ext cx="795972" cy="7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9731" y="2920527"/>
            <a:ext cx="589701" cy="793331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86"/>
          <p:cNvSpPr txBox="1"/>
          <p:nvPr/>
        </p:nvSpPr>
        <p:spPr>
          <a:xfrm>
            <a:off x="4032373" y="2231429"/>
            <a:ext cx="4428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Group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71" name="Google Shape;1371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4592" y="2941062"/>
            <a:ext cx="795971" cy="77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1975" y="1863925"/>
            <a:ext cx="827450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50" y="2306175"/>
            <a:ext cx="1349550" cy="13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86"/>
          <p:cNvSpPr txBox="1"/>
          <p:nvPr/>
        </p:nvSpPr>
        <p:spPr>
          <a:xfrm>
            <a:off x="518825" y="3682275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Mike, a lead developer, has left the company.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5" name="Google Shape;1375;p86"/>
          <p:cNvGrpSpPr/>
          <p:nvPr/>
        </p:nvGrpSpPr>
        <p:grpSpPr>
          <a:xfrm>
            <a:off x="7838225" y="1745675"/>
            <a:ext cx="1179600" cy="826075"/>
            <a:chOff x="2011475" y="1910900"/>
            <a:chExt cx="1179600" cy="826075"/>
          </a:xfrm>
        </p:grpSpPr>
        <p:sp>
          <p:nvSpPr>
            <p:cNvPr id="1376" name="Google Shape;1376;p86"/>
            <p:cNvSpPr/>
            <p:nvPr/>
          </p:nvSpPr>
          <p:spPr>
            <a:xfrm>
              <a:off x="2276825" y="2088075"/>
              <a:ext cx="648900" cy="64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7" name="Google Shape;1377;p86"/>
            <p:cNvSpPr txBox="1"/>
            <p:nvPr/>
          </p:nvSpPr>
          <p:spPr>
            <a:xfrm>
              <a:off x="2011475" y="1910900"/>
              <a:ext cx="1179600" cy="6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x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378" name="Google Shape;1378;p86"/>
          <p:cNvGrpSpPr/>
          <p:nvPr/>
        </p:nvGrpSpPr>
        <p:grpSpPr>
          <a:xfrm>
            <a:off x="2080350" y="1798313"/>
            <a:ext cx="1179600" cy="826075"/>
            <a:chOff x="2011475" y="1910900"/>
            <a:chExt cx="1179600" cy="826075"/>
          </a:xfrm>
        </p:grpSpPr>
        <p:sp>
          <p:nvSpPr>
            <p:cNvPr id="1379" name="Google Shape;1379;p86"/>
            <p:cNvSpPr/>
            <p:nvPr/>
          </p:nvSpPr>
          <p:spPr>
            <a:xfrm>
              <a:off x="2276825" y="2088075"/>
              <a:ext cx="648900" cy="64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0" name="Google Shape;1380;p86"/>
            <p:cNvSpPr txBox="1"/>
            <p:nvPr/>
          </p:nvSpPr>
          <p:spPr>
            <a:xfrm>
              <a:off x="2011475" y="1910900"/>
              <a:ext cx="1179600" cy="6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x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1381" name="Google Shape;138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7"/>
          <p:cNvSpPr/>
          <p:nvPr/>
        </p:nvSpPr>
        <p:spPr>
          <a:xfrm>
            <a:off x="3879425" y="2154025"/>
            <a:ext cx="4806900" cy="194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87"/>
          <p:cNvSpPr/>
          <p:nvPr/>
        </p:nvSpPr>
        <p:spPr>
          <a:xfrm>
            <a:off x="5621305" y="2658524"/>
            <a:ext cx="1250700" cy="12507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1390" name="Google Shape;139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you need to add Joseph to the system, create a developers group, and add Joseph to this group.</a:t>
            </a:r>
            <a:endParaRPr/>
          </a:p>
        </p:txBody>
      </p:sp>
      <p:sp>
        <p:nvSpPr>
          <p:cNvPr id="1391" name="Google Shape;1391;p87"/>
          <p:cNvSpPr txBox="1"/>
          <p:nvPr/>
        </p:nvSpPr>
        <p:spPr>
          <a:xfrm>
            <a:off x="4032373" y="2231429"/>
            <a:ext cx="4428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Developers Group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92" name="Google Shape;13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75" y="1863925"/>
            <a:ext cx="827450" cy="2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87"/>
          <p:cNvSpPr/>
          <p:nvPr/>
        </p:nvSpPr>
        <p:spPr>
          <a:xfrm>
            <a:off x="2345700" y="1975488"/>
            <a:ext cx="648900" cy="6489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94" name="Google Shape;139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50" y="2325700"/>
            <a:ext cx="1349549" cy="1306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87"/>
          <p:cNvSpPr txBox="1"/>
          <p:nvPr/>
        </p:nvSpPr>
        <p:spPr>
          <a:xfrm>
            <a:off x="518825" y="3682267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Joseph has joined as a new junior developer.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6" name="Google Shape;1396;p87"/>
          <p:cNvSpPr/>
          <p:nvPr/>
        </p:nvSpPr>
        <p:spPr>
          <a:xfrm>
            <a:off x="8136900" y="1975488"/>
            <a:ext cx="648900" cy="6489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97" name="Google Shape;139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625" y="2778662"/>
            <a:ext cx="931800" cy="90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6877" y="2624390"/>
            <a:ext cx="827450" cy="108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7498" y="2720358"/>
            <a:ext cx="931800" cy="1018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 Scenario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accomplish these tasks, we will use the following commands:</a:t>
            </a:r>
            <a:endParaRPr/>
          </a:p>
        </p:txBody>
      </p:sp>
      <p:sp>
        <p:nvSpPr>
          <p:cNvPr id="1407" name="Google Shape;140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08" name="Google Shape;1408;p88"/>
          <p:cNvGraphicFramePr/>
          <p:nvPr/>
        </p:nvGraphicFramePr>
        <p:xfrm>
          <a:off x="448250" y="1110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2740675"/>
                <a:gridCol w="5517575"/>
              </a:tblGrid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groups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group info for the user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Lock Mike’s account to prevent him from logging in.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the user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the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general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deluser --remove-home 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delgroup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general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adduser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joseph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addgroup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developer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joseph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developer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1409" name="Google Shape;14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750" y="3310949"/>
            <a:ext cx="551485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88"/>
          <p:cNvSpPr/>
          <p:nvPr/>
        </p:nvSpPr>
        <p:spPr>
          <a:xfrm>
            <a:off x="6378625" y="3428999"/>
            <a:ext cx="364800" cy="3648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1" name="Google Shape;141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50" y="2389174"/>
            <a:ext cx="551476" cy="5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88"/>
          <p:cNvSpPr/>
          <p:nvPr/>
        </p:nvSpPr>
        <p:spPr>
          <a:xfrm>
            <a:off x="5997625" y="2542774"/>
            <a:ext cx="364800" cy="36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X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3" name="Google Shape;141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Users and Groups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0" name="Google Shape;14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9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26" name="Google Shape;1426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Users and Groups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Your senior administrator has asked you to audit all the users and groups on the system.</a:t>
            </a:r>
            <a:endParaRPr sz="1600"/>
          </a:p>
          <a:p>
            <a:pPr indent="-1930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You must create a new group for the standard users and remove users from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600"/>
              <a:t> group. </a:t>
            </a:r>
            <a:br>
              <a:rPr lang="en" sz="1600"/>
            </a:br>
            <a:endParaRPr sz="1600"/>
          </a:p>
          <a:p>
            <a:pPr indent="-193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In the previous activity, you found some malicious users. </a:t>
            </a:r>
            <a:br>
              <a:rPr lang="en" sz="1600"/>
            </a:br>
            <a:r>
              <a:rPr lang="en" sz="1600"/>
              <a:t>Now, you will remove them from the system entirely. </a:t>
            </a:r>
            <a:endParaRPr sz="1600"/>
          </a:p>
          <a:p>
            <a:pPr indent="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8" name="Google Shape;1428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Introduction to Hashes and Password Cracking</a:t>
            </a:r>
            <a:endParaRPr/>
          </a:p>
        </p:txBody>
      </p:sp>
      <p:sp>
        <p:nvSpPr>
          <p:cNvPr id="1057" name="Google Shape;1057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</a:t>
            </a:r>
            <a:r>
              <a:rPr lang="en"/>
              <a:t>Review</a:t>
            </a:r>
            <a:endParaRPr/>
          </a:p>
        </p:txBody>
      </p:sp>
      <p:sp>
        <p:nvSpPr>
          <p:cNvPr id="1440" name="Google Shape;144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</a:t>
            </a:r>
            <a:r>
              <a:rPr lang="en"/>
              <a:t> complete this activity, we had to: </a:t>
            </a:r>
            <a:endParaRPr/>
          </a:p>
        </p:txBody>
      </p:sp>
      <p:sp>
        <p:nvSpPr>
          <p:cNvPr id="1441" name="Google Shape;14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Check every user’s UID and GID. </a:t>
            </a:r>
            <a:endParaRPr sz="1600"/>
          </a:p>
        </p:txBody>
      </p:sp>
      <p:sp>
        <p:nvSpPr>
          <p:cNvPr id="1443" name="Google Shape;1443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sure that only the sysadmin account belonged to the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sudoers</a:t>
            </a:r>
            <a:r>
              <a:rPr lang="en" sz="1600"/>
              <a:t> group. </a:t>
            </a:r>
            <a:endParaRPr sz="1600"/>
          </a:p>
        </p:txBody>
      </p:sp>
      <p:sp>
        <p:nvSpPr>
          <p:cNvPr id="1444" name="Google Shape;1444;p9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Remove any users from the system that shouldn’t have been there. </a:t>
            </a:r>
            <a:endParaRPr sz="1600"/>
          </a:p>
        </p:txBody>
      </p:sp>
      <p:sp>
        <p:nvSpPr>
          <p:cNvPr id="1445" name="Google Shape;1445;p9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Verify that all non-admin users were part of the group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developers. 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46" name="Google Shape;1446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Remove the suspicious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hax0rs</a:t>
            </a:r>
            <a:r>
              <a:rPr lang="en" sz="1600"/>
              <a:t> group. </a:t>
            </a:r>
            <a:endParaRPr sz="1600"/>
          </a:p>
        </p:txBody>
      </p:sp>
      <p:sp>
        <p:nvSpPr>
          <p:cNvPr id="1447" name="Google Shape;1447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Controls</a:t>
            </a:r>
            <a:endParaRPr/>
          </a:p>
        </p:txBody>
      </p:sp>
      <p:sp>
        <p:nvSpPr>
          <p:cNvPr id="1453" name="Google Shape;1453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4"/>
          <p:cNvSpPr txBox="1"/>
          <p:nvPr>
            <p:ph type="title"/>
          </p:nvPr>
        </p:nvSpPr>
        <p:spPr>
          <a:xfrm>
            <a:off x="274350" y="1387175"/>
            <a:ext cx="85953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Like Google Docs,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Linux has </a:t>
            </a:r>
            <a:r>
              <a:rPr lang="en"/>
              <a:t>access controls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granting permission to access documents and files on a host.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4"/>
          <p:cNvSpPr/>
          <p:nvPr/>
        </p:nvSpPr>
        <p:spPr>
          <a:xfrm>
            <a:off x="287675" y="2751250"/>
            <a:ext cx="1310400" cy="21654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4"/>
          <p:cNvSpPr/>
          <p:nvPr/>
        </p:nvSpPr>
        <p:spPr>
          <a:xfrm>
            <a:off x="287675" y="3105325"/>
            <a:ext cx="1088100" cy="1811400"/>
          </a:xfrm>
          <a:prstGeom prst="rtTriangl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94"/>
          <p:cNvSpPr/>
          <p:nvPr/>
        </p:nvSpPr>
        <p:spPr>
          <a:xfrm>
            <a:off x="287675" y="3499800"/>
            <a:ext cx="857700" cy="14169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94"/>
          <p:cNvSpPr/>
          <p:nvPr/>
        </p:nvSpPr>
        <p:spPr>
          <a:xfrm>
            <a:off x="287675" y="3934750"/>
            <a:ext cx="594300" cy="982200"/>
          </a:xfrm>
          <a:prstGeom prst="rtTriangl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</a:t>
            </a:r>
            <a:r>
              <a:rPr lang="en"/>
              <a:t>Access Controls in Linux</a:t>
            </a:r>
            <a:endParaRPr/>
          </a:p>
        </p:txBody>
      </p:sp>
      <p:sp>
        <p:nvSpPr>
          <p:cNvPr id="1471" name="Google Shape;147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5"/>
          <p:cNvSpPr txBox="1"/>
          <p:nvPr>
            <p:ph idx="3" type="body"/>
          </p:nvPr>
        </p:nvSpPr>
        <p:spPr>
          <a:xfrm>
            <a:off x="0" y="8001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Linux categorizes files, programs, and directories as </a:t>
            </a:r>
            <a:r>
              <a:rPr b="1" lang="en" sz="1800"/>
              <a:t>items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  </a:t>
            </a:r>
            <a:endParaRPr sz="1800"/>
          </a:p>
        </p:txBody>
      </p:sp>
      <p:sp>
        <p:nvSpPr>
          <p:cNvPr id="1473" name="Google Shape;1473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4" name="Google Shape;1474;p95"/>
          <p:cNvSpPr/>
          <p:nvPr/>
        </p:nvSpPr>
        <p:spPr>
          <a:xfrm>
            <a:off x="4072788" y="1916175"/>
            <a:ext cx="998400" cy="44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Item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Managing Access Controls in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6"/>
          <p:cNvSpPr txBox="1"/>
          <p:nvPr>
            <p:ph idx="3" type="body"/>
          </p:nvPr>
        </p:nvSpPr>
        <p:spPr>
          <a:xfrm>
            <a:off x="0" y="8001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item has privileges set for the </a:t>
            </a:r>
            <a:r>
              <a:rPr i="1" lang="en" sz="1800"/>
              <a:t>owner</a:t>
            </a:r>
            <a:r>
              <a:rPr lang="en" sz="1800"/>
              <a:t> of the item, the </a:t>
            </a:r>
            <a:r>
              <a:rPr i="1" lang="en" sz="1800"/>
              <a:t>group</a:t>
            </a:r>
            <a:r>
              <a:rPr lang="en" sz="1800"/>
              <a:t> associated with the item, and </a:t>
            </a:r>
            <a:r>
              <a:rPr i="1" lang="en" sz="1800"/>
              <a:t>others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  </a:t>
            </a:r>
            <a:endParaRPr sz="1800"/>
          </a:p>
        </p:txBody>
      </p:sp>
      <p:sp>
        <p:nvSpPr>
          <p:cNvPr id="1482" name="Google Shape;148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3" name="Google Shape;1483;p96"/>
          <p:cNvSpPr/>
          <p:nvPr/>
        </p:nvSpPr>
        <p:spPr>
          <a:xfrm>
            <a:off x="4072788" y="1916175"/>
            <a:ext cx="998400" cy="44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Item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96"/>
          <p:cNvSpPr/>
          <p:nvPr/>
        </p:nvSpPr>
        <p:spPr>
          <a:xfrm>
            <a:off x="1319488" y="2616825"/>
            <a:ext cx="998400" cy="443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Owner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96"/>
          <p:cNvSpPr/>
          <p:nvPr/>
        </p:nvSpPr>
        <p:spPr>
          <a:xfrm>
            <a:off x="4072788" y="2616825"/>
            <a:ext cx="998400" cy="443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Group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6" name="Google Shape;1486;p96"/>
          <p:cNvSpPr/>
          <p:nvPr/>
        </p:nvSpPr>
        <p:spPr>
          <a:xfrm>
            <a:off x="6826100" y="2616825"/>
            <a:ext cx="998400" cy="443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Other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Managing Access Controls in 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97"/>
          <p:cNvSpPr txBox="1"/>
          <p:nvPr>
            <p:ph idx="3" type="body"/>
          </p:nvPr>
        </p:nvSpPr>
        <p:spPr>
          <a:xfrm>
            <a:off x="0" y="8001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item has </a:t>
            </a:r>
            <a:r>
              <a:rPr lang="en" sz="1800"/>
              <a:t>privileges</a:t>
            </a:r>
            <a:r>
              <a:rPr lang="en" sz="1800"/>
              <a:t> set for the </a:t>
            </a:r>
            <a:r>
              <a:rPr i="1" lang="en" sz="1800"/>
              <a:t>owner</a:t>
            </a:r>
            <a:r>
              <a:rPr lang="en" sz="1800"/>
              <a:t> of the item, the </a:t>
            </a:r>
            <a:r>
              <a:rPr i="1" lang="en" sz="1800"/>
              <a:t>group</a:t>
            </a:r>
            <a:r>
              <a:rPr lang="en" sz="1800"/>
              <a:t> associated with the item, and </a:t>
            </a:r>
            <a:r>
              <a:rPr i="1" lang="en" sz="1800"/>
              <a:t>others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  </a:t>
            </a:r>
            <a:endParaRPr sz="1800"/>
          </a:p>
        </p:txBody>
      </p:sp>
      <p:sp>
        <p:nvSpPr>
          <p:cNvPr id="1494" name="Google Shape;1494;p97"/>
          <p:cNvSpPr txBox="1"/>
          <p:nvPr/>
        </p:nvSpPr>
        <p:spPr>
          <a:xfrm>
            <a:off x="598450" y="3235275"/>
            <a:ext cx="2440500" cy="136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Typically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user who created the item.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(But this can be changed).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97"/>
          <p:cNvSpPr txBox="1"/>
          <p:nvPr/>
        </p:nvSpPr>
        <p:spPr>
          <a:xfrm>
            <a:off x="3326400" y="3235275"/>
            <a:ext cx="2491200" cy="1360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Typically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primary group associated with the owner.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(This can also be changed.)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6" name="Google Shape;1496;p97"/>
          <p:cNvSpPr txBox="1"/>
          <p:nvPr/>
        </p:nvSpPr>
        <p:spPr>
          <a:xfrm>
            <a:off x="6105050" y="3235275"/>
            <a:ext cx="2440500" cy="136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Everyone who is not the owner, and not in the group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. 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8" name="Google Shape;1498;p97"/>
          <p:cNvSpPr/>
          <p:nvPr/>
        </p:nvSpPr>
        <p:spPr>
          <a:xfrm>
            <a:off x="4072788" y="1916175"/>
            <a:ext cx="998400" cy="44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Item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97"/>
          <p:cNvSpPr/>
          <p:nvPr/>
        </p:nvSpPr>
        <p:spPr>
          <a:xfrm>
            <a:off x="1319488" y="2616825"/>
            <a:ext cx="998400" cy="443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Owner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4072788" y="2616825"/>
            <a:ext cx="998400" cy="443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Group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1" name="Google Shape;1501;p97"/>
          <p:cNvSpPr/>
          <p:nvPr/>
        </p:nvSpPr>
        <p:spPr>
          <a:xfrm>
            <a:off x="6826100" y="2616825"/>
            <a:ext cx="998400" cy="443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Other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Access Controls in Linux</a:t>
            </a:r>
            <a:endParaRPr/>
          </a:p>
        </p:txBody>
      </p:sp>
      <p:sp>
        <p:nvSpPr>
          <p:cNvPr id="1507" name="Google Shape;1507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8"/>
          <p:cNvSpPr txBox="1"/>
          <p:nvPr>
            <p:ph idx="3" type="body"/>
          </p:nvPr>
        </p:nvSpPr>
        <p:spPr>
          <a:xfrm>
            <a:off x="0" y="8001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each of these </a:t>
            </a:r>
            <a:r>
              <a:rPr lang="en" sz="1800"/>
              <a:t>categories</a:t>
            </a:r>
            <a:r>
              <a:rPr lang="en" sz="1800"/>
              <a:t>, </a:t>
            </a:r>
            <a:r>
              <a:rPr lang="en" sz="1800"/>
              <a:t>there</a:t>
            </a:r>
            <a:r>
              <a:rPr lang="en" sz="1800"/>
              <a:t> are three actions that we can allow or prevent: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read, write, execute.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  </a:t>
            </a:r>
            <a:endParaRPr sz="1800"/>
          </a:p>
        </p:txBody>
      </p:sp>
      <p:sp>
        <p:nvSpPr>
          <p:cNvPr id="1509" name="Google Shape;1509;p98"/>
          <p:cNvSpPr/>
          <p:nvPr/>
        </p:nvSpPr>
        <p:spPr>
          <a:xfrm>
            <a:off x="526900" y="3262563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0" name="Google Shape;1510;p98"/>
          <p:cNvSpPr/>
          <p:nvPr/>
        </p:nvSpPr>
        <p:spPr>
          <a:xfrm>
            <a:off x="526900" y="3707444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98"/>
          <p:cNvSpPr/>
          <p:nvPr/>
        </p:nvSpPr>
        <p:spPr>
          <a:xfrm>
            <a:off x="526900" y="4159737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98"/>
          <p:cNvSpPr/>
          <p:nvPr/>
        </p:nvSpPr>
        <p:spPr>
          <a:xfrm>
            <a:off x="3280200" y="3269975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98"/>
          <p:cNvSpPr/>
          <p:nvPr/>
        </p:nvSpPr>
        <p:spPr>
          <a:xfrm>
            <a:off x="3280200" y="3714856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98"/>
          <p:cNvSpPr/>
          <p:nvPr/>
        </p:nvSpPr>
        <p:spPr>
          <a:xfrm>
            <a:off x="3280200" y="4167150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98"/>
          <p:cNvSpPr/>
          <p:nvPr/>
        </p:nvSpPr>
        <p:spPr>
          <a:xfrm>
            <a:off x="6033500" y="3262563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8"/>
          <p:cNvSpPr/>
          <p:nvPr/>
        </p:nvSpPr>
        <p:spPr>
          <a:xfrm>
            <a:off x="6033500" y="3707444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98"/>
          <p:cNvSpPr/>
          <p:nvPr/>
        </p:nvSpPr>
        <p:spPr>
          <a:xfrm>
            <a:off x="6033500" y="4159737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8" name="Google Shape;151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9" name="Google Shape;1519;p98"/>
          <p:cNvSpPr/>
          <p:nvPr/>
        </p:nvSpPr>
        <p:spPr>
          <a:xfrm>
            <a:off x="4072788" y="1916175"/>
            <a:ext cx="998400" cy="44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Item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0" name="Google Shape;1520;p98"/>
          <p:cNvSpPr/>
          <p:nvPr/>
        </p:nvSpPr>
        <p:spPr>
          <a:xfrm>
            <a:off x="1319488" y="2616825"/>
            <a:ext cx="998400" cy="443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Owner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98"/>
          <p:cNvSpPr/>
          <p:nvPr/>
        </p:nvSpPr>
        <p:spPr>
          <a:xfrm>
            <a:off x="4072788" y="2616825"/>
            <a:ext cx="998400" cy="443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Group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98"/>
          <p:cNvSpPr/>
          <p:nvPr/>
        </p:nvSpPr>
        <p:spPr>
          <a:xfrm>
            <a:off x="6826100" y="2616825"/>
            <a:ext cx="998400" cy="443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Other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Access Controls in Linux</a:t>
            </a:r>
            <a:endParaRPr/>
          </a:p>
        </p:txBody>
      </p:sp>
      <p:sp>
        <p:nvSpPr>
          <p:cNvPr id="1528" name="Google Shape;1528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99"/>
          <p:cNvSpPr txBox="1"/>
          <p:nvPr>
            <p:ph idx="3" type="body"/>
          </p:nvPr>
        </p:nvSpPr>
        <p:spPr>
          <a:xfrm>
            <a:off x="0" y="8001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Assigning these permissions is called</a:t>
            </a:r>
            <a:r>
              <a:rPr lang="en" sz="1800"/>
              <a:t> </a:t>
            </a:r>
            <a:r>
              <a:rPr b="1" lang="en" sz="1800"/>
              <a:t>Discretionary Access Control (DAC).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It is </a:t>
            </a:r>
            <a:r>
              <a:rPr i="1" lang="en" sz="1800"/>
              <a:t>discretionary</a:t>
            </a:r>
            <a:r>
              <a:rPr lang="en" sz="1800"/>
              <a:t> because permissions can pass from one item to another.  </a:t>
            </a:r>
            <a:endParaRPr sz="1800"/>
          </a:p>
        </p:txBody>
      </p:sp>
      <p:sp>
        <p:nvSpPr>
          <p:cNvPr id="1530" name="Google Shape;153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1" name="Google Shape;1531;p99"/>
          <p:cNvSpPr/>
          <p:nvPr/>
        </p:nvSpPr>
        <p:spPr>
          <a:xfrm>
            <a:off x="526900" y="3262563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99"/>
          <p:cNvSpPr/>
          <p:nvPr/>
        </p:nvSpPr>
        <p:spPr>
          <a:xfrm>
            <a:off x="526900" y="3707444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99"/>
          <p:cNvSpPr/>
          <p:nvPr/>
        </p:nvSpPr>
        <p:spPr>
          <a:xfrm>
            <a:off x="3280200" y="3269975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99"/>
          <p:cNvSpPr/>
          <p:nvPr/>
        </p:nvSpPr>
        <p:spPr>
          <a:xfrm>
            <a:off x="3280200" y="3714856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99"/>
          <p:cNvSpPr/>
          <p:nvPr/>
        </p:nvSpPr>
        <p:spPr>
          <a:xfrm>
            <a:off x="6033500" y="3262563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read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99"/>
          <p:cNvSpPr/>
          <p:nvPr/>
        </p:nvSpPr>
        <p:spPr>
          <a:xfrm>
            <a:off x="6033500" y="3707444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write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7" name="Google Shape;1537;p99"/>
          <p:cNvSpPr/>
          <p:nvPr/>
        </p:nvSpPr>
        <p:spPr>
          <a:xfrm>
            <a:off x="4072788" y="1916175"/>
            <a:ext cx="998400" cy="44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Item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99"/>
          <p:cNvSpPr/>
          <p:nvPr/>
        </p:nvSpPr>
        <p:spPr>
          <a:xfrm>
            <a:off x="1319488" y="2616825"/>
            <a:ext cx="998400" cy="443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Owner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9" name="Google Shape;1539;p99"/>
          <p:cNvSpPr/>
          <p:nvPr/>
        </p:nvSpPr>
        <p:spPr>
          <a:xfrm>
            <a:off x="4072788" y="2616825"/>
            <a:ext cx="998400" cy="443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Group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99"/>
          <p:cNvSpPr/>
          <p:nvPr/>
        </p:nvSpPr>
        <p:spPr>
          <a:xfrm>
            <a:off x="6826100" y="2616825"/>
            <a:ext cx="998400" cy="443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Other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99"/>
          <p:cNvSpPr/>
          <p:nvPr/>
        </p:nvSpPr>
        <p:spPr>
          <a:xfrm>
            <a:off x="526900" y="4159737"/>
            <a:ext cx="2583600" cy="29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owner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99"/>
          <p:cNvSpPr/>
          <p:nvPr/>
        </p:nvSpPr>
        <p:spPr>
          <a:xfrm>
            <a:off x="3280200" y="4167150"/>
            <a:ext cx="2583600" cy="297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the group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99"/>
          <p:cNvSpPr/>
          <p:nvPr/>
        </p:nvSpPr>
        <p:spPr>
          <a:xfrm>
            <a:off x="6033500" y="4159737"/>
            <a:ext cx="2583600" cy="297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Can others execute this item?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r>
              <a:rPr lang="en"/>
              <a:t> Demo </a:t>
            </a:r>
            <a:endParaRPr/>
          </a:p>
        </p:txBody>
      </p:sp>
      <p:sp>
        <p:nvSpPr>
          <p:cNvPr id="1549" name="Google Shape;1549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upcoming demo, we’ll create a file and a directory, observing default permissions. Then, we will change the permissions to deny certain groups and users access.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</a:t>
            </a:r>
            <a:r>
              <a:rPr lang="en">
                <a:solidFill>
                  <a:schemeClr val="dk1"/>
                </a:solidFill>
              </a:rPr>
              <a:t> read and manipulate these file permissions, we’ll use these commands: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0" name="Google Shape;155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51" name="Google Shape;1551;p100"/>
          <p:cNvGraphicFramePr/>
          <p:nvPr/>
        </p:nvGraphicFramePr>
        <p:xfrm>
          <a:off x="458300" y="249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1645925"/>
                <a:gridCol w="6581450"/>
              </a:tblGrid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 -l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the permissions info.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chmod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the permissions info.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chown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the owner and group of a file.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2" name="Google Shape;1552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Permissions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9" name="Google Shape;1559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7"/>
          <p:cNvSpPr txBox="1"/>
          <p:nvPr>
            <p:ph idx="1" type="subTitle"/>
          </p:nvPr>
        </p:nvSpPr>
        <p:spPr>
          <a:xfrm>
            <a:off x="0" y="675975"/>
            <a:ext cx="9144000" cy="1502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hash is a cryptographic function that takes data as input and translates it to a string of different, random-looking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My Plain Text Password			My Password Hash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0" y="1634750"/>
            <a:ext cx="827450" cy="3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/>
          <p:nvPr/>
        </p:nvSpPr>
        <p:spPr>
          <a:xfrm>
            <a:off x="457675" y="2321975"/>
            <a:ext cx="2429400" cy="639900"/>
          </a:xfrm>
          <a:prstGeom prst="rect">
            <a:avLst/>
          </a:prstGeom>
          <a:solidFill>
            <a:srgbClr val="FF0000">
              <a:alpha val="6535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ApPles2Orang3s93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/>
          <p:nvPr/>
        </p:nvSpPr>
        <p:spPr>
          <a:xfrm>
            <a:off x="4113575" y="2321975"/>
            <a:ext cx="4598400" cy="639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579de3a38386c62a1eca4600e3882b8b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9" name="Google Shape;1069;p57"/>
          <p:cNvSpPr txBox="1"/>
          <p:nvPr/>
        </p:nvSpPr>
        <p:spPr>
          <a:xfrm>
            <a:off x="4057450" y="3082450"/>
            <a:ext cx="45348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hash will always output the same string for the same input data. </a:t>
            </a:r>
            <a:endParaRPr sz="1800"/>
          </a:p>
        </p:txBody>
      </p:sp>
      <p:sp>
        <p:nvSpPr>
          <p:cNvPr id="1070" name="Google Shape;1070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565" name="Google Shape;1565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02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02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Item type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file,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directory)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102"/>
          <p:cNvSpPr/>
          <p:nvPr/>
        </p:nvSpPr>
        <p:spPr>
          <a:xfrm>
            <a:off x="1746550" y="1453225"/>
            <a:ext cx="716100" cy="8037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0" name="Google Shape;1570;p102"/>
          <p:cNvCxnSpPr/>
          <p:nvPr/>
        </p:nvCxnSpPr>
        <p:spPr>
          <a:xfrm flipH="1" rot="10800000">
            <a:off x="2104600" y="2273275"/>
            <a:ext cx="2700" cy="2100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576" name="Google Shape;1576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3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03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Item type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103"/>
          <p:cNvSpPr/>
          <p:nvPr/>
        </p:nvSpPr>
        <p:spPr>
          <a:xfrm>
            <a:off x="2445775" y="1333250"/>
            <a:ext cx="1532700" cy="92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3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write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1" name="Google Shape;1581;p103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2" name="Google Shape;1582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103"/>
          <p:cNvCxnSpPr/>
          <p:nvPr/>
        </p:nvCxnSpPr>
        <p:spPr>
          <a:xfrm flipH="1" rot="10800000">
            <a:off x="2104600" y="2273275"/>
            <a:ext cx="2700" cy="2100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589" name="Google Shape;158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04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04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Item type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104"/>
          <p:cNvSpPr/>
          <p:nvPr/>
        </p:nvSpPr>
        <p:spPr>
          <a:xfrm>
            <a:off x="4049350" y="1291175"/>
            <a:ext cx="1532700" cy="923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4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write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4" name="Google Shape;1594;p104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5" name="Google Shape;1595;p104"/>
          <p:cNvSpPr/>
          <p:nvPr/>
        </p:nvSpPr>
        <p:spPr>
          <a:xfrm>
            <a:off x="4815700" y="3201575"/>
            <a:ext cx="2711100" cy="4794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permission (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6" name="Google Shape;1596;p104"/>
          <p:cNvCxnSpPr/>
          <p:nvPr/>
        </p:nvCxnSpPr>
        <p:spPr>
          <a:xfrm rot="10800000">
            <a:off x="4815700" y="2256950"/>
            <a:ext cx="0" cy="1152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7" name="Google Shape;1597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8" name="Google Shape;1598;p104"/>
          <p:cNvCxnSpPr/>
          <p:nvPr/>
        </p:nvCxnSpPr>
        <p:spPr>
          <a:xfrm flipH="1" rot="10800000">
            <a:off x="2104600" y="2273275"/>
            <a:ext cx="2700" cy="2100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604" name="Google Shape;1604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05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05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Item type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7" name="Google Shape;1607;p105"/>
          <p:cNvSpPr/>
          <p:nvPr/>
        </p:nvSpPr>
        <p:spPr>
          <a:xfrm>
            <a:off x="5760350" y="1291175"/>
            <a:ext cx="1532700" cy="9237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05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write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9" name="Google Shape;1609;p105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105"/>
          <p:cNvSpPr/>
          <p:nvPr/>
        </p:nvSpPr>
        <p:spPr>
          <a:xfrm>
            <a:off x="4815700" y="3201575"/>
            <a:ext cx="2711100" cy="4794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permission (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1" name="Google Shape;1611;p105"/>
          <p:cNvCxnSpPr/>
          <p:nvPr/>
        </p:nvCxnSpPr>
        <p:spPr>
          <a:xfrm rot="10800000">
            <a:off x="4815700" y="2256950"/>
            <a:ext cx="0" cy="1152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2" name="Google Shape;1612;p105"/>
          <p:cNvSpPr/>
          <p:nvPr/>
        </p:nvSpPr>
        <p:spPr>
          <a:xfrm>
            <a:off x="5588450" y="2613850"/>
            <a:ext cx="1949100" cy="4794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orld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ermission (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read)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3" name="Google Shape;1613;p105"/>
          <p:cNvCxnSpPr/>
          <p:nvPr/>
        </p:nvCxnSpPr>
        <p:spPr>
          <a:xfrm rot="10800000">
            <a:off x="6526100" y="2204425"/>
            <a:ext cx="1200" cy="4029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4" name="Google Shape;1614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5"/>
          <p:cNvCxnSpPr/>
          <p:nvPr/>
        </p:nvCxnSpPr>
        <p:spPr>
          <a:xfrm flipH="1" rot="10800000">
            <a:off x="2104600" y="2273275"/>
            <a:ext cx="2700" cy="2100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File Permissions</a:t>
            </a:r>
            <a:endParaRPr/>
          </a:p>
        </p:txBody>
      </p:sp>
      <p:sp>
        <p:nvSpPr>
          <p:cNvPr id="1621" name="Google Shape;162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 can be set using two different notations: </a:t>
            </a:r>
            <a:r>
              <a:rPr b="1" lang="en"/>
              <a:t>s</a:t>
            </a:r>
            <a:r>
              <a:rPr b="1" lang="en"/>
              <a:t>ymbolic</a:t>
            </a:r>
            <a:r>
              <a:rPr lang="en"/>
              <a:t> and </a:t>
            </a:r>
            <a:r>
              <a:rPr lang="en"/>
              <a:t>o</a:t>
            </a:r>
            <a:r>
              <a:rPr lang="en"/>
              <a:t>ctal.</a:t>
            </a:r>
            <a:endParaRPr/>
          </a:p>
        </p:txBody>
      </p:sp>
      <p:sp>
        <p:nvSpPr>
          <p:cNvPr id="1622" name="Google Shape;1622;p106"/>
          <p:cNvSpPr txBox="1"/>
          <p:nvPr>
            <p:ph idx="2" type="subTitle"/>
          </p:nvPr>
        </p:nvSpPr>
        <p:spPr>
          <a:xfrm>
            <a:off x="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23" name="Google Shape;1623;p106"/>
          <p:cNvGraphicFramePr/>
          <p:nvPr/>
        </p:nvGraphicFramePr>
        <p:xfrm>
          <a:off x="3171938" y="17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460550"/>
                <a:gridCol w="2339550"/>
              </a:tblGrid>
              <a:tr h="4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 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4" name="Google Shape;1624;p106"/>
          <p:cNvSpPr/>
          <p:nvPr/>
        </p:nvSpPr>
        <p:spPr>
          <a:xfrm>
            <a:off x="3171888" y="1419750"/>
            <a:ext cx="2800200" cy="3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Symbolic Notation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06"/>
          <p:cNvSpPr txBox="1"/>
          <p:nvPr/>
        </p:nvSpPr>
        <p:spPr>
          <a:xfrm>
            <a:off x="2404938" y="3177075"/>
            <a:ext cx="43659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"/>
                <a:ea typeface="Roboto Mono"/>
                <a:cs typeface="Roboto Mono"/>
                <a:sym typeface="Roboto Mono"/>
              </a:rPr>
              <a:t>rwx rw- r--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06"/>
          <p:cNvSpPr/>
          <p:nvPr/>
        </p:nvSpPr>
        <p:spPr>
          <a:xfrm rot="-5400000">
            <a:off x="2916413" y="353010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6"/>
          <p:cNvSpPr txBox="1"/>
          <p:nvPr/>
        </p:nvSpPr>
        <p:spPr>
          <a:xfrm>
            <a:off x="2310863" y="4267450"/>
            <a:ext cx="141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can read, write execute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106"/>
          <p:cNvSpPr txBox="1"/>
          <p:nvPr/>
        </p:nvSpPr>
        <p:spPr>
          <a:xfrm>
            <a:off x="3827775" y="4267450"/>
            <a:ext cx="1319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can read and write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106"/>
          <p:cNvSpPr txBox="1"/>
          <p:nvPr/>
        </p:nvSpPr>
        <p:spPr>
          <a:xfrm>
            <a:off x="5366738" y="4383100"/>
            <a:ext cx="1466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Others can read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0" name="Google Shape;1630;p106"/>
          <p:cNvSpPr/>
          <p:nvPr/>
        </p:nvSpPr>
        <p:spPr>
          <a:xfrm rot="-5400000">
            <a:off x="4385488" y="353010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6"/>
          <p:cNvSpPr/>
          <p:nvPr/>
        </p:nvSpPr>
        <p:spPr>
          <a:xfrm rot="-5400000">
            <a:off x="5854563" y="353010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File Permissions</a:t>
            </a:r>
            <a:endParaRPr/>
          </a:p>
        </p:txBody>
      </p:sp>
      <p:sp>
        <p:nvSpPr>
          <p:cNvPr id="1638" name="Google Shape;1638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 can be set using two different notations: symbolic and </a:t>
            </a:r>
            <a:r>
              <a:rPr b="1" lang="en"/>
              <a:t>octal</a:t>
            </a:r>
            <a:r>
              <a:rPr lang="en"/>
              <a:t>.</a:t>
            </a:r>
            <a:endParaRPr/>
          </a:p>
        </p:txBody>
      </p:sp>
      <p:sp>
        <p:nvSpPr>
          <p:cNvPr id="1639" name="Google Shape;163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0" name="Google Shape;1640;p107"/>
          <p:cNvGraphicFramePr/>
          <p:nvPr/>
        </p:nvGraphicFramePr>
        <p:xfrm>
          <a:off x="393425" y="1340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{902305DF-CD2D-41D3-8749-DC9E086D80E8}</a:tableStyleId>
              </a:tblPr>
              <a:tblGrid>
                <a:gridCol w="382850"/>
                <a:gridCol w="382850"/>
                <a:gridCol w="382850"/>
                <a:gridCol w="382850"/>
                <a:gridCol w="2474550"/>
              </a:tblGrid>
              <a:tr h="2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No permission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Only execute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Only write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Write and execute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Only read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Read and execute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Read and write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Read, write, and execute</a:t>
                      </a:r>
                      <a:endParaRPr sz="13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1" name="Google Shape;1641;p107"/>
          <p:cNvSpPr txBox="1"/>
          <p:nvPr/>
        </p:nvSpPr>
        <p:spPr>
          <a:xfrm>
            <a:off x="4867800" y="1340550"/>
            <a:ext cx="3477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rwx  rw-  r--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07"/>
          <p:cNvSpPr/>
          <p:nvPr/>
        </p:nvSpPr>
        <p:spPr>
          <a:xfrm rot="-5400000">
            <a:off x="5197225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07"/>
          <p:cNvSpPr/>
          <p:nvPr/>
        </p:nvSpPr>
        <p:spPr>
          <a:xfrm rot="-5400000">
            <a:off x="6340671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07"/>
          <p:cNvSpPr/>
          <p:nvPr/>
        </p:nvSpPr>
        <p:spPr>
          <a:xfrm rot="-5400000">
            <a:off x="7484117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7"/>
          <p:cNvSpPr txBox="1"/>
          <p:nvPr/>
        </p:nvSpPr>
        <p:spPr>
          <a:xfrm>
            <a:off x="4751900" y="4234800"/>
            <a:ext cx="115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 can read, write execute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107"/>
          <p:cNvSpPr txBox="1"/>
          <p:nvPr/>
        </p:nvSpPr>
        <p:spPr>
          <a:xfrm>
            <a:off x="5889700" y="4266300"/>
            <a:ext cx="1158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Group can read and write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107"/>
          <p:cNvSpPr txBox="1"/>
          <p:nvPr/>
        </p:nvSpPr>
        <p:spPr>
          <a:xfrm>
            <a:off x="7171750" y="4292850"/>
            <a:ext cx="1319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Others can read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p107"/>
          <p:cNvSpPr txBox="1"/>
          <p:nvPr/>
        </p:nvSpPr>
        <p:spPr>
          <a:xfrm>
            <a:off x="4819375" y="2220925"/>
            <a:ext cx="9972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+ 2 + 1</a:t>
            </a:r>
            <a:endParaRPr/>
          </a:p>
        </p:txBody>
      </p:sp>
      <p:sp>
        <p:nvSpPr>
          <p:cNvPr id="1649" name="Google Shape;1649;p107"/>
          <p:cNvSpPr txBox="1"/>
          <p:nvPr/>
        </p:nvSpPr>
        <p:spPr>
          <a:xfrm>
            <a:off x="5993750" y="2239325"/>
            <a:ext cx="997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+ 2 + 0</a:t>
            </a:r>
            <a:endParaRPr/>
          </a:p>
        </p:txBody>
      </p:sp>
      <p:sp>
        <p:nvSpPr>
          <p:cNvPr id="1650" name="Google Shape;1650;p107"/>
          <p:cNvSpPr txBox="1"/>
          <p:nvPr/>
        </p:nvSpPr>
        <p:spPr>
          <a:xfrm>
            <a:off x="7217725" y="2246675"/>
            <a:ext cx="9027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+ 0 + 0 </a:t>
            </a:r>
            <a:endParaRPr/>
          </a:p>
        </p:txBody>
      </p:sp>
      <p:sp>
        <p:nvSpPr>
          <p:cNvPr id="1651" name="Google Shape;1651;p107"/>
          <p:cNvSpPr/>
          <p:nvPr/>
        </p:nvSpPr>
        <p:spPr>
          <a:xfrm rot="-5400000">
            <a:off x="5197225" y="224307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7"/>
          <p:cNvSpPr/>
          <p:nvPr/>
        </p:nvSpPr>
        <p:spPr>
          <a:xfrm rot="-5400000">
            <a:off x="6355850" y="2178875"/>
            <a:ext cx="241500" cy="9027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7"/>
          <p:cNvSpPr/>
          <p:nvPr/>
        </p:nvSpPr>
        <p:spPr>
          <a:xfrm rot="-5400000">
            <a:off x="7557975" y="2208450"/>
            <a:ext cx="240600" cy="8604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7"/>
          <p:cNvSpPr txBox="1"/>
          <p:nvPr/>
        </p:nvSpPr>
        <p:spPr>
          <a:xfrm>
            <a:off x="4944050" y="2949175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07"/>
          <p:cNvSpPr txBox="1"/>
          <p:nvPr/>
        </p:nvSpPr>
        <p:spPr>
          <a:xfrm>
            <a:off x="6081850" y="2924213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07"/>
          <p:cNvSpPr txBox="1"/>
          <p:nvPr/>
        </p:nvSpPr>
        <p:spPr>
          <a:xfrm>
            <a:off x="7219650" y="2924225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07"/>
          <p:cNvSpPr/>
          <p:nvPr/>
        </p:nvSpPr>
        <p:spPr>
          <a:xfrm rot="5400000">
            <a:off x="6321625" y="1770775"/>
            <a:ext cx="441000" cy="3222600"/>
          </a:xfrm>
          <a:prstGeom prst="rightBrace">
            <a:avLst>
              <a:gd fmla="val 8333" name="adj1"/>
              <a:gd fmla="val 52069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07"/>
          <p:cNvSpPr txBox="1"/>
          <p:nvPr/>
        </p:nvSpPr>
        <p:spPr>
          <a:xfrm>
            <a:off x="5303800" y="3642588"/>
            <a:ext cx="2330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764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59" name="Google Shape;1659;p107"/>
          <p:cNvCxnSpPr>
            <a:endCxn id="1645" idx="0"/>
          </p:cNvCxnSpPr>
          <p:nvPr/>
        </p:nvCxnSpPr>
        <p:spPr>
          <a:xfrm flipH="1">
            <a:off x="5331200" y="3971100"/>
            <a:ext cx="887400" cy="26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107"/>
          <p:cNvCxnSpPr/>
          <p:nvPr/>
        </p:nvCxnSpPr>
        <p:spPr>
          <a:xfrm flipH="1">
            <a:off x="6468850" y="4004025"/>
            <a:ext cx="1200" cy="33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107"/>
          <p:cNvCxnSpPr>
            <a:endCxn id="1647" idx="0"/>
          </p:cNvCxnSpPr>
          <p:nvPr/>
        </p:nvCxnSpPr>
        <p:spPr>
          <a:xfrm>
            <a:off x="6720250" y="3973350"/>
            <a:ext cx="1111200" cy="31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2" name="Google Shape;1662;p107"/>
          <p:cNvSpPr txBox="1"/>
          <p:nvPr/>
        </p:nvSpPr>
        <p:spPr>
          <a:xfrm>
            <a:off x="393450" y="1098850"/>
            <a:ext cx="4005900" cy="288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Octal Notation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0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669" name="Google Shape;1669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Activity:</a:t>
            </a:r>
            <a:r>
              <a:rPr lang="en" sz="2300"/>
              <a:t> Access Controls and Permissions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</a:t>
            </a:r>
            <a:r>
              <a:rPr lang="en" sz="1500"/>
              <a:t>n this activity, you will inspect and set file permissions on a few of the most sensitive items on a Linux system. </a:t>
            </a:r>
            <a:endParaRPr sz="1500"/>
          </a:p>
          <a:p>
            <a:pPr indent="-323850" lvl="0" marL="4572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en" sz="1500"/>
              <a:t>In the previous activity, you cleaned up the system groups and removed all the malicious users from the system. </a:t>
            </a:r>
            <a:endParaRPr sz="1500"/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 sz="1500"/>
              <a:t>Now you need to make sure a few items are locked down by checking and modifying their permissions.</a:t>
            </a:r>
            <a:r>
              <a:rPr lang="en" sz="1400"/>
              <a:t>  </a:t>
            </a:r>
            <a:endParaRPr sz="1400"/>
          </a:p>
          <a:p>
            <a:pPr indent="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1" name="Google Shape;1671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Controls and Permissions Review</a:t>
            </a:r>
            <a:endParaRPr/>
          </a:p>
        </p:txBody>
      </p:sp>
      <p:sp>
        <p:nvSpPr>
          <p:cNvPr id="1683" name="Google Shape;1683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complete this activity, we needed to: </a:t>
            </a:r>
            <a:endParaRPr/>
          </a:p>
        </p:txBody>
      </p:sp>
      <p:sp>
        <p:nvSpPr>
          <p:cNvPr id="1684" name="Google Shape;1684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1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permissions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600</a:t>
            </a:r>
            <a:r>
              <a:rPr lang="en"/>
              <a:t> on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/etc/shadow</a:t>
            </a:r>
            <a:r>
              <a:rPr lang="en"/>
              <a:t> </a:t>
            </a:r>
            <a:r>
              <a:rPr lang="en"/>
              <a:t>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rw</a:t>
            </a:r>
            <a:r>
              <a:rPr lang="en"/>
              <a:t> for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/>
              <a:t> only.)</a:t>
            </a:r>
            <a:endParaRPr/>
          </a:p>
        </p:txBody>
      </p:sp>
      <p:sp>
        <p:nvSpPr>
          <p:cNvPr id="1686" name="Google Shape;1686;p11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Set permissions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600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/etc/gshadow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rw</a:t>
            </a:r>
            <a:r>
              <a:rPr lang="en">
                <a:solidFill>
                  <a:schemeClr val="dk1"/>
                </a:solidFill>
              </a:rPr>
              <a:t> for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chemeClr val="dk1"/>
                </a:solidFill>
              </a:rPr>
              <a:t> only.)</a:t>
            </a:r>
            <a:endParaRPr/>
          </a:p>
        </p:txBody>
      </p:sp>
      <p:sp>
        <p:nvSpPr>
          <p:cNvPr id="1687" name="Google Shape;1687;p11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Set permissions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644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/etc/group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rw</a:t>
            </a:r>
            <a:r>
              <a:rPr lang="en">
                <a:solidFill>
                  <a:schemeClr val="dk1"/>
                </a:solidFill>
              </a:rPr>
              <a:t> for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>
                <a:solidFill>
                  <a:schemeClr val="dk1"/>
                </a:solidFill>
              </a:rPr>
              <a:t> for everyone else.)</a:t>
            </a:r>
            <a:endParaRPr/>
          </a:p>
        </p:txBody>
      </p:sp>
      <p:sp>
        <p:nvSpPr>
          <p:cNvPr id="1688" name="Google Shape;1688;p11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Set permissions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644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/etc/passwd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rw</a:t>
            </a:r>
            <a:r>
              <a:rPr lang="en">
                <a:solidFill>
                  <a:schemeClr val="dk1"/>
                </a:solidFill>
              </a:rPr>
              <a:t> for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>
                <a:solidFill>
                  <a:schemeClr val="dk1"/>
                </a:solidFill>
              </a:rPr>
              <a:t> for everyone else.)</a:t>
            </a:r>
            <a:endParaRPr/>
          </a:p>
        </p:txBody>
      </p:sp>
      <p:sp>
        <p:nvSpPr>
          <p:cNvPr id="1689" name="Google Shape;1689;p11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all accounts have passwords. </a:t>
            </a:r>
            <a:endParaRPr/>
          </a:p>
        </p:txBody>
      </p:sp>
      <p:sp>
        <p:nvSpPr>
          <p:cNvPr id="1690" name="Google Shape;1690;p11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that no users other than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/>
              <a:t> have UIDs of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/>
              <a:t>. </a:t>
            </a:r>
            <a:endParaRPr/>
          </a:p>
        </p:txBody>
      </p:sp>
      <p:sp>
        <p:nvSpPr>
          <p:cNvPr id="1691" name="Google Shape;1691;p11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list of your findings in the research directory.  </a:t>
            </a:r>
            <a:endParaRPr/>
          </a:p>
        </p:txBody>
      </p:sp>
      <p:sp>
        <p:nvSpPr>
          <p:cNvPr id="1692" name="Google Shape;1692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1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698" name="Google Shape;169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9" name="Google Shape;1699;p11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0" name="Google Shape;1700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hash is stored in the shadow file. </a:t>
            </a:r>
            <a:endParaRPr/>
          </a:p>
        </p:txBody>
      </p:sp>
      <p:sp>
        <p:nvSpPr>
          <p:cNvPr id="1078" name="Google Shape;107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"/>
          <p:cNvSpPr txBox="1"/>
          <p:nvPr>
            <p:ph idx="3" type="body"/>
          </p:nvPr>
        </p:nvSpPr>
        <p:spPr>
          <a:xfrm>
            <a:off x="-12300" y="1857750"/>
            <a:ext cx="5110500" cy="3430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a user logs in, the hash of the submitted password is compared </a:t>
            </a:r>
            <a:br>
              <a:rPr lang="en" sz="1800"/>
            </a:br>
            <a:r>
              <a:rPr lang="en" sz="1800"/>
              <a:t>to the hash stored in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etc/shadow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If the hashes match, the user’s logged 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80" name="Google Shape;1080;p58"/>
          <p:cNvCxnSpPr/>
          <p:nvPr/>
        </p:nvCxnSpPr>
        <p:spPr>
          <a:xfrm>
            <a:off x="274375" y="640080"/>
            <a:ext cx="39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8"/>
          <p:cNvCxnSpPr/>
          <p:nvPr/>
        </p:nvCxnSpPr>
        <p:spPr>
          <a:xfrm>
            <a:off x="485875" y="2908630"/>
            <a:ext cx="371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82" name="Google Shape;108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Cracking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9"/>
          <p:cNvSpPr txBox="1"/>
          <p:nvPr>
            <p:ph idx="1" type="subTitle"/>
          </p:nvPr>
        </p:nvSpPr>
        <p:spPr>
          <a:xfrm>
            <a:off x="0" y="675975"/>
            <a:ext cx="9144000" cy="1502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hash is a cryptographic function that takes data as input and translates it to a string of different, random-looking data.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My Plain Text Password			My Password Hash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0" y="1634750"/>
            <a:ext cx="827450" cy="3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59"/>
          <p:cNvSpPr/>
          <p:nvPr/>
        </p:nvSpPr>
        <p:spPr>
          <a:xfrm>
            <a:off x="457675" y="2321975"/>
            <a:ext cx="2429400" cy="639900"/>
          </a:xfrm>
          <a:prstGeom prst="rect">
            <a:avLst/>
          </a:prstGeom>
          <a:solidFill>
            <a:srgbClr val="FF0000">
              <a:alpha val="6535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ApPles2Orang3s93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4113575" y="2321975"/>
            <a:ext cx="4598400" cy="639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579de3a38386c62a1eca4600e3882b8b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93" name="Google Shape;1093;p59"/>
          <p:cNvSpPr txBox="1"/>
          <p:nvPr/>
        </p:nvSpPr>
        <p:spPr>
          <a:xfrm>
            <a:off x="4057450" y="3082450"/>
            <a:ext cx="45348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 cracking tools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cannot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reverse a password hash. </a:t>
            </a:r>
            <a:endParaRPr sz="1800"/>
          </a:p>
        </p:txBody>
      </p:sp>
      <p:sp>
        <p:nvSpPr>
          <p:cNvPr id="1094" name="Google Shape;1094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cracking tools </a:t>
            </a:r>
            <a:r>
              <a:rPr b="1" lang="en"/>
              <a:t>cannot</a:t>
            </a:r>
            <a:r>
              <a:rPr lang="en"/>
              <a:t> reverse a password hash. </a:t>
            </a:r>
            <a:endParaRPr/>
          </a:p>
        </p:txBody>
      </p:sp>
      <p:sp>
        <p:nvSpPr>
          <p:cNvPr id="1102" name="Google Shape;1102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0"/>
          <p:cNvSpPr txBox="1"/>
          <p:nvPr>
            <p:ph idx="3" type="body"/>
          </p:nvPr>
        </p:nvSpPr>
        <p:spPr>
          <a:xfrm>
            <a:off x="-12300" y="1629150"/>
            <a:ext cx="4212300" cy="3430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Instead, they use a wordlist </a:t>
            </a:r>
            <a:br>
              <a:rPr lang="en" sz="1800"/>
            </a:br>
            <a:r>
              <a:rPr lang="en" sz="1800"/>
              <a:t>of potential passwords and create hashes for each one. 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This form of password hacking is called a </a:t>
            </a:r>
            <a:r>
              <a:rPr b="1" lang="en" sz="1800"/>
              <a:t>brute force attack</a:t>
            </a:r>
            <a:r>
              <a:rPr lang="en" sz="1800"/>
              <a:t>. </a:t>
            </a:r>
            <a:endParaRPr sz="1800"/>
          </a:p>
        </p:txBody>
      </p:sp>
      <p:cxnSp>
        <p:nvCxnSpPr>
          <p:cNvPr id="1104" name="Google Shape;1104;p60"/>
          <p:cNvCxnSpPr/>
          <p:nvPr/>
        </p:nvCxnSpPr>
        <p:spPr>
          <a:xfrm>
            <a:off x="274375" y="640080"/>
            <a:ext cx="39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60"/>
          <p:cNvCxnSpPr/>
          <p:nvPr/>
        </p:nvCxnSpPr>
        <p:spPr>
          <a:xfrm>
            <a:off x="477501" y="2680005"/>
            <a:ext cx="292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6" name="Google Shape;110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random and lengthy the password, the longer it will take to crack. </a:t>
            </a:r>
            <a:endParaRPr/>
          </a:p>
        </p:txBody>
      </p:sp>
      <p:sp>
        <p:nvSpPr>
          <p:cNvPr id="1112" name="Google Shape;1112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